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4" r:id="rId28"/>
    <p:sldId id="285" r:id="rId29"/>
    <p:sldId id="286" r:id="rId30"/>
    <p:sldId id="287" r:id="rId31"/>
    <p:sldId id="288" r:id="rId32"/>
  </p:sldIdLst>
  <p:sldSz cx="24384000" cy="13716000"/>
  <p:notesSz cx="6858000" cy="9144000"/>
  <p:embeddedFontLst>
    <p:embeddedFont>
      <p:font typeface="Avenir" panose="02000503020000020003" pitchFamily="2" charset="0"/>
      <p:regular r:id="rId34"/>
      <p:italic r:id="rId35"/>
    </p:embeddedFont>
    <p:embeddedFont>
      <p:font typeface="Helvetica Neue" panose="02000503000000020004" pitchFamily="2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2" roundtripDataSignature="AMtx7mj9UxEhnzrFYXYToTCIt/ESQtin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06"/>
    <p:restoredTop sz="94607"/>
  </p:normalViewPr>
  <p:slideViewPr>
    <p:cSldViewPr snapToGrid="0" snapToObjects="1">
      <p:cViewPr varScale="1">
        <p:scale>
          <a:sx n="57" d="100"/>
          <a:sy n="57" d="100"/>
        </p:scale>
        <p:origin x="16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f88c43db7_1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0" name="Google Shape;170;g7f88c43db7_1_10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f88c43db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8" name="Google Shape;178;g7f88c43db7_1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7f88c43db7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5" name="Google Shape;185;g7f88c43db7_1_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2e5da939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2" name="Google Shape;192;g82e5da9396_0_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2e5da939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9" name="Google Shape;199;g82e5da9396_0_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82e5da939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" name="Google Shape;206;g82e5da9396_0_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82e5da939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3" name="Google Shape;213;g82e5da9396_0_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82e5da9396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9" name="Google Shape;219;g82e5da9396_0_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82e5da9396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6" name="Google Shape;226;g82e5da9396_0_4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82e5da9396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9" name="Google Shape;239;g82e5da9396_0_4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82e5da9396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5" name="Google Shape;245;g82e5da9396_0_5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82e5da9396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2" name="Google Shape;252;g82e5da9396_0_6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82e05d66d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8" name="Google Shape;258;g82e05d66da_0_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7f88c43db7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4" name="Google Shape;264;g7f88c43db7_1_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7f88c43db7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1" name="Google Shape;271;g7f88c43db7_1_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7f88c43db7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8" name="Google Shape;278;g7f88c43db7_1_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7f88c43db7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2" name="Google Shape;292;g7f88c43db7_1_3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7f88c43db7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9" name="Google Shape;299;g7f88c43db7_1_4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7f88c43db7_1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7" name="Google Shape;307;g7f88c43db7_1_1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7f88c43db7_1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4" name="Google Shape;314;g7f88c43db7_1_13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2c471ce1f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5" name="Google Shape;115;g72c471ce1f_1_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7f88c43db7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0" name="Google Shape;320;g7f88c43db7_1_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82e5da9396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6" name="Google Shape;326;g82e5da9396_0_6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f88c43db7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0" name="Google Shape;120;g7f88c43db7_1_4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f88c43db7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8" name="Google Shape;128;g7f88c43db7_1_5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f88c43db7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" name="Google Shape;136;g7f88c43db7_1_6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f88c43db7_1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Google Shape;146;g7f88c43db7_1_7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f88c43db7_1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4" name="Google Shape;154;g7f88c43db7_1_8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f88c43db7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2" name="Google Shape;162;g7f88c43db7_1_9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body" idx="1"/>
          </p:nvPr>
        </p:nvSpPr>
        <p:spPr>
          <a:xfrm>
            <a:off x="1727200" y="1003300"/>
            <a:ext cx="20929600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2000"/>
              <a:buFont typeface="Arial"/>
              <a:buNone/>
              <a:defRPr sz="2000" b="1" cap="none">
                <a:solidFill>
                  <a:srgbClr val="227AAF"/>
                </a:solidFill>
              </a:defRPr>
            </a:lvl1pPr>
            <a:lvl2pPr marL="914400" lvl="1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5pPr>
            <a:lvl6pPr marL="2743200" lvl="5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6pPr>
            <a:lvl7pPr marL="3200400" lvl="6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7pPr>
            <a:lvl8pPr marL="3657600" lvl="7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8pPr>
            <a:lvl9pPr marL="4114800" lvl="8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title"/>
          </p:nvPr>
        </p:nvSpPr>
        <p:spPr>
          <a:xfrm>
            <a:off x="1727200" y="4428480"/>
            <a:ext cx="20929600" cy="2797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body" idx="2"/>
          </p:nvPr>
        </p:nvSpPr>
        <p:spPr>
          <a:xfrm>
            <a:off x="1727200" y="7251700"/>
            <a:ext cx="20929600" cy="203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5pPr>
            <a:lvl6pPr marL="2743200" lvl="5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6pPr>
            <a:lvl7pPr marL="3200400" lvl="6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7pPr>
            <a:lvl8pPr marL="3657600" lvl="7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8pPr>
            <a:lvl9pPr marL="4114800" lvl="8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sldNum" idx="12"/>
          </p:nvPr>
        </p:nvSpPr>
        <p:spPr>
          <a:xfrm>
            <a:off x="11998832" y="13030199"/>
            <a:ext cx="386335" cy="41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0"/>
    </mc:Choice>
    <mc:Fallback xmlns="">
      <p:transition spd="slow" advTm="462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1727200" y="1739900"/>
            <a:ext cx="20929600" cy="3229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1727200" y="1003300"/>
            <a:ext cx="20929600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2000"/>
              <a:buFont typeface="Arial"/>
              <a:buNone/>
              <a:defRPr sz="2000" b="1" cap="none">
                <a:solidFill>
                  <a:srgbClr val="227AAF"/>
                </a:solidFill>
              </a:defRPr>
            </a:lvl1pPr>
            <a:lvl2pPr marL="914400" lvl="1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5pPr>
            <a:lvl6pPr marL="2743200" lvl="5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6pPr>
            <a:lvl7pPr marL="3200400" lvl="6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7pPr>
            <a:lvl8pPr marL="3657600" lvl="7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8pPr>
            <a:lvl9pPr marL="4114800" lvl="8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0" name="Google Shape;70;p12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112480" y="10515602"/>
            <a:ext cx="2159000" cy="215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0"/>
    </mc:Choice>
    <mc:Fallback xmlns="">
      <p:transition spd="slow" advTm="462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ажный факт">
  <p:cSld name="Важный факт">
    <p:bg>
      <p:bgPr>
        <a:solidFill>
          <a:srgbClr val="227AAF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1727200" y="8611966"/>
            <a:ext cx="20929600" cy="90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F0EBE0"/>
              </a:buClr>
              <a:buSzPts val="4400"/>
              <a:buFont typeface="Arial"/>
              <a:buNone/>
              <a:defRPr>
                <a:solidFill>
                  <a:srgbClr val="F0EBE0"/>
                </a:solidFill>
              </a:defRPr>
            </a:lvl1pPr>
            <a:lvl2pPr marL="914400" lvl="1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5pPr>
            <a:lvl6pPr marL="2743200" lvl="5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6pPr>
            <a:lvl7pPr marL="3200400" lvl="6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7pPr>
            <a:lvl8pPr marL="3657600" lvl="7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8pPr>
            <a:lvl9pPr marL="4114800" lvl="8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9pPr>
          </a:lstStyle>
          <a:p>
            <a:endParaRPr/>
          </a:p>
        </p:txBody>
      </p:sp>
      <p:cxnSp>
        <p:nvCxnSpPr>
          <p:cNvPr id="73" name="Google Shape;73;p14"/>
          <p:cNvCxnSpPr/>
          <p:nvPr/>
        </p:nvCxnSpPr>
        <p:spPr>
          <a:xfrm>
            <a:off x="863600" y="12852400"/>
            <a:ext cx="22656801" cy="0"/>
          </a:xfrm>
          <a:prstGeom prst="straightConnector1">
            <a:avLst/>
          </a:prstGeom>
          <a:noFill/>
          <a:ln w="12700" cap="flat" cmpd="sng">
            <a:solidFill>
              <a:srgbClr val="EFEBDF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74" name="Google Shape;74;p14"/>
          <p:cNvCxnSpPr/>
          <p:nvPr/>
        </p:nvCxnSpPr>
        <p:spPr>
          <a:xfrm>
            <a:off x="863600" y="889000"/>
            <a:ext cx="22656801" cy="0"/>
          </a:xfrm>
          <a:prstGeom prst="straightConnector1">
            <a:avLst/>
          </a:prstGeom>
          <a:noFill/>
          <a:ln w="50800" cap="flat" cmpd="sng">
            <a:solidFill>
              <a:srgbClr val="EFEBDF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75" name="Google Shape;75;p14"/>
          <p:cNvSpPr txBox="1">
            <a:spLocks noGrp="1"/>
          </p:cNvSpPr>
          <p:nvPr>
            <p:ph type="body" idx="2"/>
          </p:nvPr>
        </p:nvSpPr>
        <p:spPr>
          <a:xfrm>
            <a:off x="1727200" y="1098623"/>
            <a:ext cx="20929600" cy="7461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marL="457200" lvl="0" indent="-22860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0"/>
              <a:buFont typeface="Arial"/>
              <a:buNone/>
              <a:defRPr sz="30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0"/>
              <a:buFont typeface="Arial"/>
              <a:buNone/>
              <a:defRPr sz="30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0"/>
              <a:buFont typeface="Arial"/>
              <a:buNone/>
              <a:defRPr sz="30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0"/>
              <a:buFont typeface="Arial"/>
              <a:buNone/>
              <a:defRPr sz="30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0"/>
              <a:buFont typeface="Arial"/>
              <a:buNone/>
              <a:defRPr sz="30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6pPr>
            <a:lvl7pPr marL="3200400" lvl="6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7pPr>
            <a:lvl8pPr marL="3657600" lvl="7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8pPr>
            <a:lvl9pPr marL="4114800" lvl="8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F0EBE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F0EBE0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F0EBE0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F0EBE0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F0EBE0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F0EBE0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F0EBE0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F0EBE0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F0EBE0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227AA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0"/>
    </mc:Choice>
    <mc:Fallback xmlns="">
      <p:transition spd="slow" advTm="462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Цитата">
  <p:cSld name="Цитата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>
            <a:spLocks noGrp="1"/>
          </p:cNvSpPr>
          <p:nvPr>
            <p:ph type="pic" idx="2"/>
          </p:nvPr>
        </p:nvSpPr>
        <p:spPr>
          <a:xfrm>
            <a:off x="-25400" y="-5359400"/>
            <a:ext cx="24422101" cy="2442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1409700" y="2119884"/>
            <a:ext cx="10775585" cy="1936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7AB0"/>
              </a:buClr>
              <a:buSzPts val="5800"/>
              <a:buFont typeface="Arial"/>
              <a:buNone/>
              <a:defRPr sz="5800">
                <a:solidFill>
                  <a:srgbClr val="247AB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7AB0"/>
              </a:buClr>
              <a:buSzPts val="5800"/>
              <a:buFont typeface="Arial"/>
              <a:buNone/>
              <a:defRPr sz="5800">
                <a:solidFill>
                  <a:srgbClr val="247AB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7AB0"/>
              </a:buClr>
              <a:buSzPts val="5800"/>
              <a:buFont typeface="Arial"/>
              <a:buNone/>
              <a:defRPr sz="5800">
                <a:solidFill>
                  <a:srgbClr val="247AB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7AB0"/>
              </a:buClr>
              <a:buSzPts val="5800"/>
              <a:buFont typeface="Arial"/>
              <a:buNone/>
              <a:defRPr sz="5800">
                <a:solidFill>
                  <a:srgbClr val="247AB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7AB0"/>
              </a:buClr>
              <a:buSzPts val="5800"/>
              <a:buFont typeface="Arial"/>
              <a:buNone/>
              <a:defRPr sz="5800">
                <a:solidFill>
                  <a:srgbClr val="247AB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6pPr>
            <a:lvl7pPr marL="3200400" lvl="6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7pPr>
            <a:lvl8pPr marL="3657600" lvl="7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8pPr>
            <a:lvl9pPr marL="4114800" lvl="8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9pPr>
          </a:lstStyle>
          <a:p>
            <a:endParaRPr/>
          </a:p>
        </p:txBody>
      </p:sp>
      <p:cxnSp>
        <p:nvCxnSpPr>
          <p:cNvPr id="80" name="Google Shape;80;p15"/>
          <p:cNvCxnSpPr/>
          <p:nvPr/>
        </p:nvCxnSpPr>
        <p:spPr>
          <a:xfrm>
            <a:off x="863600" y="889000"/>
            <a:ext cx="22656801" cy="0"/>
          </a:xfrm>
          <a:prstGeom prst="straightConnector1">
            <a:avLst/>
          </a:prstGeom>
          <a:noFill/>
          <a:ln w="50800" cap="flat" cmpd="sng">
            <a:solidFill>
              <a:srgbClr val="227AAF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81" name="Google Shape;81;p15"/>
          <p:cNvCxnSpPr/>
          <p:nvPr/>
        </p:nvCxnSpPr>
        <p:spPr>
          <a:xfrm>
            <a:off x="863600" y="12852400"/>
            <a:ext cx="22656801" cy="0"/>
          </a:xfrm>
          <a:prstGeom prst="straightConnector1">
            <a:avLst/>
          </a:prstGeom>
          <a:noFill/>
          <a:ln w="12700" cap="flat" cmpd="sng">
            <a:solidFill>
              <a:srgbClr val="227AAF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82" name="Google Shape;82;p15"/>
          <p:cNvSpPr txBox="1">
            <a:spLocks noGrp="1"/>
          </p:cNvSpPr>
          <p:nvPr>
            <p:ph type="body" idx="3"/>
          </p:nvPr>
        </p:nvSpPr>
        <p:spPr>
          <a:xfrm>
            <a:off x="1409700" y="4051453"/>
            <a:ext cx="10775585" cy="543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2400"/>
              <a:buFont typeface="Arial"/>
              <a:buNone/>
              <a:defRPr sz="2400">
                <a:solidFill>
                  <a:srgbClr val="227AA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5pPr>
            <a:lvl6pPr marL="2743200" lvl="5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6pPr>
            <a:lvl7pPr marL="3200400" lvl="6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7pPr>
            <a:lvl8pPr marL="3657600" lvl="7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8pPr>
            <a:lvl9pPr marL="4114800" lvl="8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4" name="Google Shape;84;p15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112480" y="10515602"/>
            <a:ext cx="2159000" cy="215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0"/>
    </mc:Choice>
    <mc:Fallback xmlns="">
      <p:transition spd="slow" advTm="462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Фото (3 шт.)">
  <p:cSld name="Фото (3 шт.)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>
            <a:spLocks noGrp="1"/>
          </p:cNvSpPr>
          <p:nvPr>
            <p:ph type="pic" idx="2"/>
          </p:nvPr>
        </p:nvSpPr>
        <p:spPr>
          <a:xfrm>
            <a:off x="14727242" y="5618197"/>
            <a:ext cx="7877462" cy="7877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6"/>
          <p:cNvSpPr>
            <a:spLocks noGrp="1"/>
          </p:cNvSpPr>
          <p:nvPr>
            <p:ph type="pic" idx="3"/>
          </p:nvPr>
        </p:nvSpPr>
        <p:spPr>
          <a:xfrm>
            <a:off x="14700216" y="1511300"/>
            <a:ext cx="7943851" cy="52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6"/>
          <p:cNvSpPr>
            <a:spLocks noGrp="1"/>
          </p:cNvSpPr>
          <p:nvPr>
            <p:ph type="pic" idx="4"/>
          </p:nvPr>
        </p:nvSpPr>
        <p:spPr>
          <a:xfrm>
            <a:off x="1778000" y="1346200"/>
            <a:ext cx="12852400" cy="11016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ldNum" idx="1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0" name="Google Shape;90;p16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112480" y="10515602"/>
            <a:ext cx="2159000" cy="215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0"/>
    </mc:Choice>
    <mc:Fallback xmlns="">
      <p:transition spd="slow" advTm="462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Фото">
  <p:cSld name="Фото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>
            <a:spLocks noGrp="1"/>
          </p:cNvSpPr>
          <p:nvPr>
            <p:ph type="pic" idx="2"/>
          </p:nvPr>
        </p:nvSpPr>
        <p:spPr>
          <a:xfrm>
            <a:off x="1727200" y="-1422400"/>
            <a:ext cx="21310600" cy="159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4" name="Google Shape;94;p17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112480" y="10515602"/>
            <a:ext cx="2159000" cy="215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0"/>
    </mc:Choice>
    <mc:Fallback xmlns="">
      <p:transition spd="slow" advTm="462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й">
  <p:cSld name="Пустой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sldNum" idx="1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7" name="Google Shape;97;p18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112480" y="10515602"/>
            <a:ext cx="2159000" cy="215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0"/>
    </mc:Choice>
    <mc:Fallback xmlns="">
      <p:transition spd="slow" advTm="462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вестка дня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1727200" y="1739900"/>
            <a:ext cx="20929600" cy="3300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1727200" y="5043258"/>
            <a:ext cx="20929600" cy="617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5600"/>
              <a:buFont typeface="Avenir"/>
              <a:buNone/>
              <a:defRPr sz="5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5600"/>
              <a:buFont typeface="Avenir"/>
              <a:buNone/>
              <a:defRPr sz="5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2286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5600"/>
              <a:buFont typeface="Avenir"/>
              <a:buNone/>
              <a:defRPr sz="5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2286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5600"/>
              <a:buFont typeface="Avenir"/>
              <a:buNone/>
              <a:defRPr sz="5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2286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5600"/>
              <a:buFont typeface="Avenir"/>
              <a:buNone/>
              <a:defRPr sz="5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6pPr>
            <a:lvl7pPr marL="3200400" lvl="6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7pPr>
            <a:lvl8pPr marL="3657600" lvl="7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8pPr>
            <a:lvl9pPr marL="4114800" lvl="8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sldNum" idx="1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" name="Google Shape;20;p5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1505" y="1096927"/>
            <a:ext cx="2158999" cy="215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0"/>
    </mc:Choice>
    <mc:Fallback xmlns="">
      <p:transition spd="slow" advTm="462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ункты">
  <p:cSld name="Заголовок и пункты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1727200" y="1739900"/>
            <a:ext cx="20929600" cy="3225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1727200" y="1003300"/>
            <a:ext cx="20929600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2000"/>
              <a:buFont typeface="Arial"/>
              <a:buNone/>
              <a:defRPr sz="2000" b="1" cap="none">
                <a:solidFill>
                  <a:srgbClr val="227AAF"/>
                </a:solidFill>
              </a:defRPr>
            </a:lvl1pPr>
            <a:lvl2pPr marL="914400" lvl="1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5pPr>
            <a:lvl6pPr marL="2743200" lvl="5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6pPr>
            <a:lvl7pPr marL="3200400" lvl="6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7pPr>
            <a:lvl8pPr marL="3657600" lvl="7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8pPr>
            <a:lvl9pPr marL="4114800" lvl="8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2"/>
          </p:nvPr>
        </p:nvSpPr>
        <p:spPr>
          <a:xfrm>
            <a:off x="1727200" y="4965700"/>
            <a:ext cx="20929600" cy="616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45720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Char char="•"/>
              <a:defRPr sz="3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45720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Char char="•"/>
              <a:defRPr sz="3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45720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Char char="•"/>
              <a:defRPr sz="3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45720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Char char="•"/>
              <a:defRPr sz="3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45720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Char char="•"/>
              <a:defRPr sz="3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6pPr>
            <a:lvl7pPr marL="3200400" lvl="6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7pPr>
            <a:lvl8pPr marL="3657600" lvl="7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8pPr>
            <a:lvl9pPr marL="4114800" lvl="8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" name="Google Shape;26;p8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1505" y="1096927"/>
            <a:ext cx="2158999" cy="215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0"/>
    </mc:Choice>
    <mc:Fallback xmlns="">
      <p:transition spd="slow" advTm="462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нформационное сообщение">
  <p:cSld name="Информационное сообщение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body" idx="1"/>
          </p:nvPr>
        </p:nvSpPr>
        <p:spPr>
          <a:xfrm>
            <a:off x="1727200" y="5281886"/>
            <a:ext cx="20929600" cy="3136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8600"/>
              <a:buFont typeface="Arial"/>
              <a:buNone/>
              <a:defRPr sz="8600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8600"/>
              <a:buFont typeface="Arial"/>
              <a:buNone/>
              <a:defRPr sz="8600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8600"/>
              <a:buFont typeface="Arial"/>
              <a:buNone/>
              <a:defRPr sz="8600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8600"/>
              <a:buFont typeface="Arial"/>
              <a:buNone/>
              <a:defRPr sz="8600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8600"/>
              <a:buFont typeface="Arial"/>
              <a:buNone/>
              <a:defRPr sz="8600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6pPr>
            <a:lvl7pPr marL="3200400" lvl="6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7pPr>
            <a:lvl8pPr marL="3657600" lvl="7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8pPr>
            <a:lvl9pPr marL="4114800" lvl="8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sldNum" idx="1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" name="Google Shape;30;p13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1505" y="1096927"/>
            <a:ext cx="2158999" cy="215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0"/>
    </mc:Choice>
    <mc:Fallback xmlns="">
      <p:transition spd="slow" advTm="462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 фото">
  <p:cSld name="Заголовок и фото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>
            <a:spLocks noGrp="1"/>
          </p:cNvSpPr>
          <p:nvPr>
            <p:ph type="pic" idx="2"/>
          </p:nvPr>
        </p:nvSpPr>
        <p:spPr>
          <a:xfrm>
            <a:off x="-1" y="-2527300"/>
            <a:ext cx="24384001" cy="16256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1727200" y="10718800"/>
            <a:ext cx="20929600" cy="202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F0EBE0"/>
              </a:buClr>
              <a:buSzPts val="4400"/>
              <a:buFont typeface="Arial"/>
              <a:buNone/>
              <a:defRPr>
                <a:solidFill>
                  <a:srgbClr val="F0EBE0"/>
                </a:solidFill>
              </a:defRPr>
            </a:lvl1pPr>
            <a:lvl2pPr marL="914400" lvl="1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F0EBE0"/>
              </a:buClr>
              <a:buSzPts val="4400"/>
              <a:buFont typeface="Arial"/>
              <a:buNone/>
              <a:defRPr>
                <a:solidFill>
                  <a:srgbClr val="F0EBE0"/>
                </a:solidFill>
              </a:defRPr>
            </a:lvl2pPr>
            <a:lvl3pPr marL="1371600" lvl="2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F0EBE0"/>
              </a:buClr>
              <a:buSzPts val="4400"/>
              <a:buFont typeface="Arial"/>
              <a:buNone/>
              <a:defRPr>
                <a:solidFill>
                  <a:srgbClr val="F0EBE0"/>
                </a:solidFill>
              </a:defRPr>
            </a:lvl3pPr>
            <a:lvl4pPr marL="1828800" lvl="3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F0EBE0"/>
              </a:buClr>
              <a:buSzPts val="4400"/>
              <a:buFont typeface="Arial"/>
              <a:buNone/>
              <a:defRPr>
                <a:solidFill>
                  <a:srgbClr val="F0EBE0"/>
                </a:solidFill>
              </a:defRPr>
            </a:lvl4pPr>
            <a:lvl5pPr marL="2286000" lvl="4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F0EBE0"/>
              </a:buClr>
              <a:buSzPts val="4400"/>
              <a:buFont typeface="Arial"/>
              <a:buNone/>
              <a:defRPr>
                <a:solidFill>
                  <a:srgbClr val="F0EBE0"/>
                </a:solidFill>
              </a:defRPr>
            </a:lvl5pPr>
            <a:lvl6pPr marL="2743200" lvl="5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6pPr>
            <a:lvl7pPr marL="3200400" lvl="6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7pPr>
            <a:lvl8pPr marL="3657600" lvl="7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8pPr>
            <a:lvl9pPr marL="4114800" lvl="8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727200" y="7817246"/>
            <a:ext cx="20929600" cy="2799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600"/>
              <a:buFont typeface="Arial"/>
              <a:buNone/>
              <a:defRPr>
                <a:solidFill>
                  <a:srgbClr val="FFFFFF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3"/>
          </p:nvPr>
        </p:nvSpPr>
        <p:spPr>
          <a:xfrm>
            <a:off x="1727200" y="1003300"/>
            <a:ext cx="2092960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2000"/>
              <a:buFont typeface="Arial"/>
              <a:buNone/>
              <a:defRPr sz="2000" b="1" cap="none">
                <a:solidFill>
                  <a:srgbClr val="F0EBE0"/>
                </a:solidFill>
              </a:defRPr>
            </a:lvl1pPr>
            <a:lvl2pPr marL="914400" lvl="1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5pPr>
            <a:lvl6pPr marL="2743200" lvl="5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6pPr>
            <a:lvl7pPr marL="3200400" lvl="6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7pPr>
            <a:lvl8pPr marL="3657600" lvl="7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8pPr>
            <a:lvl9pPr marL="4114800" lvl="8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9pPr>
          </a:lstStyle>
          <a:p>
            <a:endParaRPr/>
          </a:p>
        </p:txBody>
      </p:sp>
      <p:cxnSp>
        <p:nvCxnSpPr>
          <p:cNvPr id="36" name="Google Shape;36;p6"/>
          <p:cNvCxnSpPr/>
          <p:nvPr/>
        </p:nvCxnSpPr>
        <p:spPr>
          <a:xfrm>
            <a:off x="863600" y="12852400"/>
            <a:ext cx="22656801" cy="0"/>
          </a:xfrm>
          <a:prstGeom prst="straightConnector1">
            <a:avLst/>
          </a:prstGeom>
          <a:noFill/>
          <a:ln w="12700" cap="flat" cmpd="sng">
            <a:solidFill>
              <a:srgbClr val="FFFFFF">
                <a:alpha val="29019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37" name="Google Shape;37;p6"/>
          <p:cNvCxnSpPr/>
          <p:nvPr/>
        </p:nvCxnSpPr>
        <p:spPr>
          <a:xfrm>
            <a:off x="863600" y="889000"/>
            <a:ext cx="22656801" cy="0"/>
          </a:xfrm>
          <a:prstGeom prst="straightConnector1">
            <a:avLst/>
          </a:prstGeom>
          <a:noFill/>
          <a:ln w="50800" cap="flat" cmpd="sng">
            <a:solidFill>
              <a:srgbClr val="FFFFFF">
                <a:alpha val="29019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F0EBE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F0EBE0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F0EBE0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F0EBE0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F0EBE0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F0EBE0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F0EBE0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F0EBE0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F0EBE0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227AAF"/>
              </a:solidFill>
            </a:endParaRPr>
          </a:p>
        </p:txBody>
      </p:sp>
      <p:pic>
        <p:nvPicPr>
          <p:cNvPr id="39" name="Google Shape;39;p6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1505" y="1096927"/>
            <a:ext cx="2158999" cy="215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0"/>
    </mc:Choice>
    <mc:Fallback xmlns="">
      <p:transition spd="slow" advTm="462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 фото (вариант)">
  <p:cSld name="Заголовок и фото (вариант)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>
            <a:spLocks noGrp="1"/>
          </p:cNvSpPr>
          <p:nvPr>
            <p:ph type="pic" idx="2"/>
          </p:nvPr>
        </p:nvSpPr>
        <p:spPr>
          <a:xfrm>
            <a:off x="-3352800" y="0"/>
            <a:ext cx="16002000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13665200" y="4394200"/>
            <a:ext cx="9271000" cy="2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8000"/>
              <a:buFont typeface="Arial"/>
              <a:buNone/>
              <a:defRPr sz="8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13665200" y="7010400"/>
            <a:ext cx="9271000" cy="2312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1pPr>
            <a:lvl2pPr marL="914400" lvl="1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2pPr>
            <a:lvl3pPr marL="1371600" lvl="2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3pPr>
            <a:lvl4pPr marL="1828800" lvl="3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4pPr>
            <a:lvl5pPr marL="2286000" lvl="4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5pPr>
            <a:lvl6pPr marL="2743200" lvl="5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6pPr>
            <a:lvl7pPr marL="3200400" lvl="6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7pPr>
            <a:lvl8pPr marL="3657600" lvl="7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8pPr>
            <a:lvl9pPr marL="4114800" lvl="8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13665200" y="3746500"/>
            <a:ext cx="9271000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2000"/>
              <a:buFont typeface="Arial"/>
              <a:buNone/>
              <a:defRPr sz="2000" b="1" cap="none">
                <a:solidFill>
                  <a:srgbClr val="227AAF"/>
                </a:solidFill>
              </a:defRPr>
            </a:lvl1pPr>
            <a:lvl2pPr marL="914400" lvl="1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5pPr>
            <a:lvl6pPr marL="2743200" lvl="5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6pPr>
            <a:lvl7pPr marL="3200400" lvl="6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7pPr>
            <a:lvl8pPr marL="3657600" lvl="7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8pPr>
            <a:lvl9pPr marL="4114800" lvl="8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9pPr>
          </a:lstStyle>
          <a:p>
            <a:endParaRPr/>
          </a:p>
        </p:txBody>
      </p:sp>
      <p:cxnSp>
        <p:nvCxnSpPr>
          <p:cNvPr id="45" name="Google Shape;45;p7"/>
          <p:cNvCxnSpPr/>
          <p:nvPr/>
        </p:nvCxnSpPr>
        <p:spPr>
          <a:xfrm>
            <a:off x="13665200" y="3721100"/>
            <a:ext cx="9283700" cy="0"/>
          </a:xfrm>
          <a:prstGeom prst="straightConnector1">
            <a:avLst/>
          </a:prstGeom>
          <a:noFill/>
          <a:ln w="50800" cap="flat" cmpd="sng">
            <a:solidFill>
              <a:srgbClr val="227AAF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46" name="Google Shape;46;p7"/>
          <p:cNvCxnSpPr/>
          <p:nvPr/>
        </p:nvCxnSpPr>
        <p:spPr>
          <a:xfrm>
            <a:off x="13665200" y="9525000"/>
            <a:ext cx="9283700" cy="0"/>
          </a:xfrm>
          <a:prstGeom prst="straightConnector1">
            <a:avLst/>
          </a:prstGeom>
          <a:noFill/>
          <a:ln w="12700" cap="flat" cmpd="sng">
            <a:solidFill>
              <a:srgbClr val="227AAF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8" name="Google Shape;48;p7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1505" y="1096927"/>
            <a:ext cx="2158999" cy="215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0"/>
    </mc:Choice>
    <mc:Fallback xmlns="">
      <p:transition spd="slow" advTm="462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нкты">
  <p:cSld name="Пункты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1727200" y="4965700"/>
            <a:ext cx="20929600" cy="616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45720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Char char="•"/>
              <a:defRPr sz="3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45720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Char char="•"/>
              <a:defRPr sz="3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45720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Char char="•"/>
              <a:defRPr sz="3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45720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Char char="•"/>
              <a:defRPr sz="3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45720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Char char="•"/>
              <a:defRPr sz="3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6pPr>
            <a:lvl7pPr marL="3200400" lvl="6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7pPr>
            <a:lvl8pPr marL="3657600" lvl="7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8pPr>
            <a:lvl9pPr marL="4114800" lvl="8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0"/>
    </mc:Choice>
    <mc:Fallback xmlns="">
      <p:transition spd="slow" advTm="462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, пункты и фото">
  <p:cSld name="Заголовок, пункты и фото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13665200" y="7635875"/>
            <a:ext cx="9271000" cy="456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45720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Char char="•"/>
              <a:defRPr sz="3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45720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Char char="•"/>
              <a:defRPr sz="3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45720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Char char="•"/>
              <a:defRPr sz="3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45720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Char char="•"/>
              <a:defRPr sz="3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45720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Char char="•"/>
              <a:defRPr sz="3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6pPr>
            <a:lvl7pPr marL="3200400" lvl="6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7pPr>
            <a:lvl8pPr marL="3657600" lvl="7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8pPr>
            <a:lvl9pPr marL="4114800" lvl="8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>
            <a:spLocks noGrp="1"/>
          </p:cNvSpPr>
          <p:nvPr>
            <p:ph type="pic" idx="2"/>
          </p:nvPr>
        </p:nvSpPr>
        <p:spPr>
          <a:xfrm>
            <a:off x="-3352800" y="0"/>
            <a:ext cx="16002000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13665200" y="4394200"/>
            <a:ext cx="9271000" cy="2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8000"/>
              <a:buFont typeface="Arial"/>
              <a:buNone/>
              <a:defRPr sz="8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3"/>
          </p:nvPr>
        </p:nvSpPr>
        <p:spPr>
          <a:xfrm>
            <a:off x="13665200" y="3740611"/>
            <a:ext cx="9271000" cy="48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2000"/>
              <a:buFont typeface="Arial"/>
              <a:buNone/>
              <a:defRPr sz="2000" b="1" cap="none">
                <a:solidFill>
                  <a:srgbClr val="227AAF"/>
                </a:solidFill>
              </a:defRPr>
            </a:lvl1pPr>
            <a:lvl2pPr marL="914400" lvl="1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5pPr>
            <a:lvl6pPr marL="2743200" lvl="5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6pPr>
            <a:lvl7pPr marL="3200400" lvl="6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7pPr>
            <a:lvl8pPr marL="3657600" lvl="7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8pPr>
            <a:lvl9pPr marL="4114800" lvl="8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9pPr>
          </a:lstStyle>
          <a:p>
            <a:endParaRPr/>
          </a:p>
        </p:txBody>
      </p:sp>
      <p:cxnSp>
        <p:nvCxnSpPr>
          <p:cNvPr id="57" name="Google Shape;57;p10"/>
          <p:cNvCxnSpPr/>
          <p:nvPr/>
        </p:nvCxnSpPr>
        <p:spPr>
          <a:xfrm>
            <a:off x="13665200" y="3721100"/>
            <a:ext cx="9283700" cy="0"/>
          </a:xfrm>
          <a:prstGeom prst="straightConnector1">
            <a:avLst/>
          </a:prstGeom>
          <a:noFill/>
          <a:ln w="50800" cap="flat" cmpd="sng">
            <a:solidFill>
              <a:srgbClr val="227AAF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58" name="Google Shape;58;p10"/>
          <p:cNvCxnSpPr/>
          <p:nvPr/>
        </p:nvCxnSpPr>
        <p:spPr>
          <a:xfrm>
            <a:off x="13665200" y="7010400"/>
            <a:ext cx="9283700" cy="0"/>
          </a:xfrm>
          <a:prstGeom prst="straightConnector1">
            <a:avLst/>
          </a:prstGeom>
          <a:noFill/>
          <a:ln w="12700" cap="flat" cmpd="sng">
            <a:solidFill>
              <a:srgbClr val="227AAF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0" name="Google Shape;60;p10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112480" y="10515602"/>
            <a:ext cx="2159000" cy="215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0"/>
    </mc:Choice>
    <mc:Fallback xmlns="">
      <p:transition spd="slow" advTm="462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аздел">
  <p:cSld name="Раздел">
    <p:bg>
      <p:bgPr>
        <a:solidFill>
          <a:srgbClr val="227AA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1727200" y="5410200"/>
            <a:ext cx="20929600" cy="2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600"/>
              <a:buFont typeface="Arial"/>
              <a:buNone/>
              <a:defRPr>
                <a:solidFill>
                  <a:srgbClr val="FFFFFF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9pPr>
          </a:lstStyle>
          <a:p>
            <a:endParaRPr/>
          </a:p>
        </p:txBody>
      </p:sp>
      <p:cxnSp>
        <p:nvCxnSpPr>
          <p:cNvPr id="63" name="Google Shape;63;p11"/>
          <p:cNvCxnSpPr/>
          <p:nvPr/>
        </p:nvCxnSpPr>
        <p:spPr>
          <a:xfrm>
            <a:off x="863600" y="12852400"/>
            <a:ext cx="22656801" cy="0"/>
          </a:xfrm>
          <a:prstGeom prst="straightConnector1">
            <a:avLst/>
          </a:prstGeom>
          <a:noFill/>
          <a:ln w="12700" cap="flat" cmpd="sng">
            <a:solidFill>
              <a:srgbClr val="EFEBDF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64" name="Google Shape;64;p11"/>
          <p:cNvCxnSpPr/>
          <p:nvPr/>
        </p:nvCxnSpPr>
        <p:spPr>
          <a:xfrm>
            <a:off x="863600" y="889000"/>
            <a:ext cx="22656801" cy="0"/>
          </a:xfrm>
          <a:prstGeom prst="straightConnector1">
            <a:avLst/>
          </a:prstGeom>
          <a:noFill/>
          <a:ln w="50800" cap="flat" cmpd="sng">
            <a:solidFill>
              <a:srgbClr val="EFEBDF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F0EBE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F0EBE0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F0EBE0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F0EBE0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F0EBE0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F0EBE0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F0EBE0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F0EBE0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F0EBE0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227AA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0"/>
    </mc:Choice>
    <mc:Fallback xmlns="">
      <p:transition spd="slow" advTm="462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BE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1727200" y="4428480"/>
            <a:ext cx="20929600" cy="2797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8600"/>
              <a:buFont typeface="Arial"/>
              <a:buNone/>
              <a:defRPr sz="8600" b="0" i="0" u="none" strike="noStrike" cap="none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8600"/>
              <a:buFont typeface="Arial"/>
              <a:buNone/>
              <a:defRPr sz="8600" b="0" i="0" u="none" strike="noStrike" cap="none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8600"/>
              <a:buFont typeface="Arial"/>
              <a:buNone/>
              <a:defRPr sz="8600" b="0" i="0" u="none" strike="noStrike" cap="none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8600"/>
              <a:buFont typeface="Arial"/>
              <a:buNone/>
              <a:defRPr sz="8600" b="0" i="0" u="none" strike="noStrike" cap="none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8600"/>
              <a:buFont typeface="Arial"/>
              <a:buNone/>
              <a:defRPr sz="8600" b="0" i="0" u="none" strike="noStrike" cap="none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8600"/>
              <a:buFont typeface="Arial"/>
              <a:buNone/>
              <a:defRPr sz="8600" b="0" i="0" u="none" strike="noStrike" cap="none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8600"/>
              <a:buFont typeface="Arial"/>
              <a:buNone/>
              <a:defRPr sz="8600" b="0" i="0" u="none" strike="noStrike" cap="none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8600"/>
              <a:buFont typeface="Arial"/>
              <a:buNone/>
              <a:defRPr sz="8600" b="0" i="0" u="none" strike="noStrike" cap="none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8600"/>
              <a:buFont typeface="Arial"/>
              <a:buNone/>
              <a:defRPr sz="8600" b="0" i="0" u="none" strike="noStrike" cap="none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7" name="Google Shape;7;p3"/>
          <p:cNvCxnSpPr/>
          <p:nvPr/>
        </p:nvCxnSpPr>
        <p:spPr>
          <a:xfrm>
            <a:off x="863600" y="889000"/>
            <a:ext cx="22656801" cy="0"/>
          </a:xfrm>
          <a:prstGeom prst="straightConnector1">
            <a:avLst/>
          </a:prstGeom>
          <a:noFill/>
          <a:ln w="50800" cap="flat" cmpd="sng">
            <a:solidFill>
              <a:srgbClr val="227AAF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8" name="Google Shape;8;p3"/>
          <p:cNvCxnSpPr/>
          <p:nvPr/>
        </p:nvCxnSpPr>
        <p:spPr>
          <a:xfrm>
            <a:off x="863600" y="12852400"/>
            <a:ext cx="22656801" cy="0"/>
          </a:xfrm>
          <a:prstGeom prst="straightConnector1">
            <a:avLst/>
          </a:prstGeom>
          <a:noFill/>
          <a:ln w="12700" cap="flat" cmpd="sng">
            <a:solidFill>
              <a:srgbClr val="227AAF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9" name="Google Shape;9;p3"/>
          <p:cNvSpPr txBox="1">
            <a:spLocks noGrp="1"/>
          </p:cNvSpPr>
          <p:nvPr>
            <p:ph type="body" idx="1"/>
          </p:nvPr>
        </p:nvSpPr>
        <p:spPr>
          <a:xfrm>
            <a:off x="1727200" y="7251700"/>
            <a:ext cx="20929600" cy="203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11998832" y="13030199"/>
            <a:ext cx="386335" cy="41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 b="0" i="0" u="none" strike="noStrike" cap="non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Tm="4620"/>
    </mc:Choice>
    <mc:Fallback xmlns="">
      <p:transition spd="slow" advTm="4620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 txBox="1">
            <a:spLocks noGrp="1"/>
          </p:cNvSpPr>
          <p:nvPr>
            <p:ph type="body" idx="1"/>
          </p:nvPr>
        </p:nvSpPr>
        <p:spPr>
          <a:xfrm>
            <a:off x="1727200" y="1003300"/>
            <a:ext cx="20929500" cy="14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2000"/>
              <a:buFont typeface="Arial"/>
              <a:buNone/>
            </a:pPr>
            <a:r>
              <a:rPr lang="en-US" sz="4800" dirty="0"/>
              <a:t>ФГБУ “НМИЦ </a:t>
            </a:r>
            <a:r>
              <a:rPr lang="en-US" sz="4800" dirty="0" err="1"/>
              <a:t>им</a:t>
            </a:r>
            <a:r>
              <a:rPr lang="en-US" sz="4800" dirty="0"/>
              <a:t>. </a:t>
            </a:r>
            <a:r>
              <a:rPr lang="en-US" sz="4800" dirty="0" err="1"/>
              <a:t>В</a:t>
            </a:r>
            <a:r>
              <a:rPr lang="en-US" sz="4800" dirty="0"/>
              <a:t>. </a:t>
            </a:r>
            <a:r>
              <a:rPr lang="en-US" sz="4800" dirty="0" err="1"/>
              <a:t>А</a:t>
            </a:r>
            <a:r>
              <a:rPr lang="en-US" sz="4800" dirty="0"/>
              <a:t>. </a:t>
            </a:r>
            <a:r>
              <a:rPr lang="en-US" sz="4800" dirty="0" err="1"/>
              <a:t>Алмазова</a:t>
            </a:r>
            <a:r>
              <a:rPr lang="en-US" sz="4800" dirty="0"/>
              <a:t>” </a:t>
            </a:r>
            <a:r>
              <a:rPr lang="en-US" sz="4800" dirty="0" err="1"/>
              <a:t>Минздрава</a:t>
            </a:r>
            <a:r>
              <a:rPr lang="en-US" sz="4800" dirty="0"/>
              <a:t> РФ</a:t>
            </a:r>
            <a:endParaRPr sz="48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2000"/>
              <a:buFont typeface="Arial"/>
              <a:buNone/>
            </a:pPr>
            <a:r>
              <a:rPr lang="en-US" sz="4800" dirty="0" err="1"/>
              <a:t>Институт</a:t>
            </a:r>
            <a:r>
              <a:rPr lang="en-US" sz="4800" dirty="0"/>
              <a:t> перинатологии </a:t>
            </a:r>
            <a:r>
              <a:rPr lang="en-US" sz="4800" dirty="0" err="1"/>
              <a:t>и</a:t>
            </a:r>
            <a:r>
              <a:rPr lang="en-US" sz="4800" dirty="0"/>
              <a:t> </a:t>
            </a:r>
            <a:r>
              <a:rPr lang="en-US" sz="4800" dirty="0" err="1"/>
              <a:t>педиатрии</a:t>
            </a:r>
            <a:endParaRPr sz="4800" dirty="0"/>
          </a:p>
        </p:txBody>
      </p:sp>
      <p:sp>
        <p:nvSpPr>
          <p:cNvPr id="103" name="Google Shape;103;p1"/>
          <p:cNvSpPr txBox="1">
            <a:spLocks noGrp="1"/>
          </p:cNvSpPr>
          <p:nvPr>
            <p:ph type="ctrTitle" idx="4294967295"/>
          </p:nvPr>
        </p:nvSpPr>
        <p:spPr>
          <a:xfrm>
            <a:off x="1727200" y="4907280"/>
            <a:ext cx="20929500" cy="463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8600"/>
              <a:buFont typeface="Arial"/>
              <a:buNone/>
            </a:pPr>
            <a:r>
              <a:rPr lang="ru-RU" sz="9600" dirty="0"/>
              <a:t>Рекомендации специалистов </a:t>
            </a:r>
            <a:br>
              <a:rPr lang="ru-RU" sz="9600" dirty="0"/>
            </a:br>
            <a:r>
              <a:rPr lang="ru-RU" sz="9600" dirty="0"/>
              <a:t>для будущих мам </a:t>
            </a:r>
            <a:br>
              <a:rPr lang="ru-RU" sz="9600" dirty="0"/>
            </a:br>
            <a:r>
              <a:rPr lang="ru-RU" sz="9600" dirty="0"/>
              <a:t>в период эпидемии</a:t>
            </a:r>
            <a:endParaRPr sz="9600" b="0" i="0" u="none" strike="noStrike" cap="none" dirty="0">
              <a:solidFill>
                <a:srgbClr val="4A4A4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"/>
          <p:cNvSpPr txBox="1">
            <a:spLocks noGrp="1"/>
          </p:cNvSpPr>
          <p:nvPr>
            <p:ph type="subTitle" idx="4294967295"/>
          </p:nvPr>
        </p:nvSpPr>
        <p:spPr>
          <a:xfrm>
            <a:off x="1727200" y="10812674"/>
            <a:ext cx="21155399" cy="182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</a:pPr>
            <a:endParaRPr sz="4400" b="0" i="0" u="none" strike="noStrike" cap="none" dirty="0">
              <a:solidFill>
                <a:srgbClr val="227AA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0454" y="2263204"/>
            <a:ext cx="3009557" cy="30095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8"/>
    </mc:Choice>
    <mc:Fallback xmlns="">
      <p:transition spd="slow" advTm="365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f88c43db7_1_100"/>
          <p:cNvSpPr txBox="1"/>
          <p:nvPr/>
        </p:nvSpPr>
        <p:spPr>
          <a:xfrm>
            <a:off x="495500" y="3558500"/>
            <a:ext cx="23197800" cy="51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None/>
            </a:pPr>
            <a:r>
              <a:rPr lang="en-US" sz="8000" b="1" i="0" u="none" strike="noStrike" cap="none" dirty="0" err="1">
                <a:solidFill>
                  <a:srgbClr val="4A4A4A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При</a:t>
            </a:r>
            <a:r>
              <a:rPr lang="en-US" sz="8000" b="1" i="0" u="none" strike="noStrike" cap="none" dirty="0">
                <a:solidFill>
                  <a:srgbClr val="4A4A4A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 </a:t>
            </a:r>
            <a:r>
              <a:rPr lang="en-US" sz="8000" b="1" i="0" u="none" strike="noStrike" cap="none" dirty="0" err="1">
                <a:solidFill>
                  <a:srgbClr val="4A4A4A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появлении</a:t>
            </a:r>
            <a:r>
              <a:rPr lang="en-US" sz="8000" b="1" i="0" u="none" strike="noStrike" cap="none" dirty="0">
                <a:solidFill>
                  <a:srgbClr val="4A4A4A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 </a:t>
            </a:r>
            <a:endParaRPr sz="8000" b="1" i="0" u="none" strike="noStrike" cap="none" dirty="0">
              <a:solidFill>
                <a:srgbClr val="4A4A4A"/>
              </a:solidFill>
              <a:latin typeface="Arial" panose="020B0604020202020204" pitchFamily="34" charset="0"/>
              <a:ea typeface="Avenir"/>
              <a:cs typeface="Arial" panose="020B0604020202020204" pitchFamily="34" charset="0"/>
              <a:sym typeface="Avenir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None/>
            </a:pPr>
            <a:r>
              <a:rPr lang="en-US" sz="8000" b="1" i="0" u="none" strike="noStrike" cap="none" dirty="0" err="1">
                <a:solidFill>
                  <a:srgbClr val="4A4A4A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симптомов</a:t>
            </a:r>
            <a:r>
              <a:rPr lang="en-US" sz="8000" b="1" dirty="0">
                <a:solidFill>
                  <a:srgbClr val="4A4A4A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 </a:t>
            </a:r>
            <a:r>
              <a:rPr lang="en-US" sz="8000" b="1" i="0" u="none" strike="noStrike" cap="none" dirty="0" err="1">
                <a:solidFill>
                  <a:srgbClr val="4A4A4A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простуды</a:t>
            </a:r>
            <a:r>
              <a:rPr lang="en-US" sz="8000" b="1" i="0" u="none" strike="noStrike" cap="none" dirty="0">
                <a:solidFill>
                  <a:srgbClr val="4A4A4A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 - </a:t>
            </a:r>
            <a:endParaRPr sz="8000" b="1" i="0" u="none" strike="noStrike" cap="none" dirty="0">
              <a:solidFill>
                <a:srgbClr val="4A4A4A"/>
              </a:solidFill>
              <a:latin typeface="Arial" panose="020B0604020202020204" pitchFamily="34" charset="0"/>
              <a:ea typeface="Avenir"/>
              <a:cs typeface="Arial" panose="020B0604020202020204" pitchFamily="34" charset="0"/>
              <a:sym typeface="Avenir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None/>
            </a:pPr>
            <a:r>
              <a:rPr lang="en-US" sz="8000" b="1" i="0" u="none" strike="noStrike" cap="none" dirty="0" err="1">
                <a:solidFill>
                  <a:srgbClr val="4A4A4A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обратиться</a:t>
            </a:r>
            <a:r>
              <a:rPr lang="en-US" sz="8000" b="1" i="0" u="none" strike="noStrike" cap="none" dirty="0">
                <a:solidFill>
                  <a:srgbClr val="4A4A4A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 </a:t>
            </a:r>
            <a:r>
              <a:rPr lang="en-US" sz="8000" b="1" i="0" u="none" strike="noStrike" cap="none" dirty="0" err="1">
                <a:solidFill>
                  <a:srgbClr val="4A4A4A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к</a:t>
            </a:r>
            <a:r>
              <a:rPr lang="en-US" sz="8000" b="1" i="0" u="none" strike="noStrike" cap="none" dirty="0">
                <a:solidFill>
                  <a:srgbClr val="4A4A4A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 </a:t>
            </a:r>
            <a:r>
              <a:rPr lang="en-US" sz="8000" b="1" i="0" u="none" strike="noStrike" cap="none" dirty="0" err="1">
                <a:solidFill>
                  <a:srgbClr val="4A4A4A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врачу</a:t>
            </a:r>
            <a:r>
              <a:rPr lang="en-US" sz="8000" b="1" i="0" u="none" strike="noStrike" cap="none" dirty="0">
                <a:solidFill>
                  <a:srgbClr val="4A4A4A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 </a:t>
            </a:r>
            <a:r>
              <a:rPr lang="en-US" sz="8000" b="1" i="0" u="none" strike="noStrike" cap="none" dirty="0" err="1">
                <a:solidFill>
                  <a:srgbClr val="4A4A4A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по</a:t>
            </a:r>
            <a:r>
              <a:rPr lang="en-US" sz="8000" b="1" i="0" u="none" strike="noStrike" cap="none" dirty="0">
                <a:solidFill>
                  <a:srgbClr val="4A4A4A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 </a:t>
            </a:r>
            <a:r>
              <a:rPr lang="en-US" sz="8000" b="1" i="0" u="none" strike="noStrike" cap="none" dirty="0" err="1">
                <a:solidFill>
                  <a:srgbClr val="4A4A4A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телефону</a:t>
            </a:r>
            <a:endParaRPr sz="8000" b="1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3" name="Google Shape;173;g7f88c43db7_1_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14400" y="9335437"/>
            <a:ext cx="3960000" cy="366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7f88c43db7_1_100" descr="Tic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53075" y="8558425"/>
            <a:ext cx="1800000" cy="1554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7f88c43db7_1_100"/>
          <p:cNvSpPr txBox="1"/>
          <p:nvPr/>
        </p:nvSpPr>
        <p:spPr>
          <a:xfrm>
            <a:off x="1727100" y="946373"/>
            <a:ext cx="20929500" cy="22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Font typeface="Arial"/>
              <a:buNone/>
            </a:pPr>
            <a:endParaRPr sz="8600" b="1">
              <a:solidFill>
                <a:srgbClr val="4A4A4A"/>
              </a:solidFill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Font typeface="Arial"/>
              <a:buNone/>
            </a:pPr>
            <a:r>
              <a:rPr lang="en-US" sz="8600" b="1" i="0" u="none" strike="noStrike" cap="none">
                <a:solidFill>
                  <a:srgbClr val="4A4A4A"/>
                </a:solidFill>
              </a:rPr>
              <a:t>Как снизить риски заражения?</a:t>
            </a:r>
            <a:endParaRPr sz="1400" b="1" i="0" u="none" strike="noStrike" cap="none">
              <a:solidFill>
                <a:srgbClr val="000000"/>
              </a:solidFill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Font typeface="Arial"/>
              <a:buNone/>
            </a:pPr>
            <a:endParaRPr sz="8600" b="0" i="0" u="none" strike="noStrike" cap="none">
              <a:solidFill>
                <a:srgbClr val="4A4A4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34"/>
    </mc:Choice>
    <mc:Fallback xmlns="">
      <p:transition spd="slow" advTm="953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7f88c43db7_1_0"/>
          <p:cNvSpPr txBox="1">
            <a:spLocks noGrp="1"/>
          </p:cNvSpPr>
          <p:nvPr>
            <p:ph type="body" idx="1"/>
          </p:nvPr>
        </p:nvSpPr>
        <p:spPr>
          <a:xfrm>
            <a:off x="1727200" y="1003300"/>
            <a:ext cx="209295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181" name="Google Shape;181;g7f88c43db7_1_0"/>
          <p:cNvSpPr txBox="1">
            <a:spLocks noGrp="1"/>
          </p:cNvSpPr>
          <p:nvPr>
            <p:ph type="title"/>
          </p:nvPr>
        </p:nvSpPr>
        <p:spPr>
          <a:xfrm>
            <a:off x="1727200" y="4428480"/>
            <a:ext cx="20929500" cy="27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2000" b="1" dirty="0"/>
              <a:t>COVID-19 </a:t>
            </a:r>
            <a:r>
              <a:rPr lang="en-US" sz="12000" b="1" dirty="0" err="1"/>
              <a:t>и</a:t>
            </a:r>
            <a:r>
              <a:rPr lang="en-US" sz="12000" b="1" dirty="0"/>
              <a:t> </a:t>
            </a:r>
            <a:r>
              <a:rPr lang="en-US" sz="12000" b="1" dirty="0" err="1"/>
              <a:t>беременность</a:t>
            </a:r>
            <a:endParaRPr sz="12000" b="1" dirty="0"/>
          </a:p>
        </p:txBody>
      </p:sp>
      <p:pic>
        <p:nvPicPr>
          <p:cNvPr id="182" name="Google Shape;182;g7f88c43db7_1_0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505" y="1096927"/>
            <a:ext cx="2158999" cy="215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94"/>
    </mc:Choice>
    <mc:Fallback xmlns="">
      <p:transition spd="slow" advTm="549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7f88c43db7_1_12"/>
          <p:cNvSpPr txBox="1">
            <a:spLocks noGrp="1"/>
          </p:cNvSpPr>
          <p:nvPr>
            <p:ph type="body" idx="1"/>
          </p:nvPr>
        </p:nvSpPr>
        <p:spPr>
          <a:xfrm>
            <a:off x="1193675" y="3721200"/>
            <a:ext cx="21545700" cy="31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</a:pPr>
            <a:r>
              <a:rPr lang="en-US" sz="10000" dirty="0" err="1"/>
              <a:t>Научные</a:t>
            </a:r>
            <a:r>
              <a:rPr lang="en-US" sz="10000" dirty="0"/>
              <a:t> </a:t>
            </a:r>
            <a:r>
              <a:rPr lang="en-US" sz="10000" dirty="0" err="1"/>
              <a:t>данные</a:t>
            </a:r>
            <a:r>
              <a:rPr lang="en-US" sz="10000" dirty="0"/>
              <a:t> </a:t>
            </a:r>
            <a:r>
              <a:rPr lang="en-US" sz="10000" dirty="0" err="1"/>
              <a:t>лимитированы</a:t>
            </a:r>
            <a:r>
              <a:rPr lang="en-US" sz="10000" dirty="0"/>
              <a:t>, </a:t>
            </a:r>
            <a:r>
              <a:rPr lang="en-US" sz="10000" dirty="0" err="1"/>
              <a:t>но</a:t>
            </a:r>
            <a:r>
              <a:rPr lang="en-US" sz="10000" dirty="0"/>
              <a:t> </a:t>
            </a:r>
            <a:r>
              <a:rPr lang="en-US" sz="10000" dirty="0" err="1"/>
              <a:t>результаты</a:t>
            </a:r>
            <a:r>
              <a:rPr lang="en-US" sz="10000" dirty="0"/>
              <a:t> </a:t>
            </a:r>
            <a:r>
              <a:rPr lang="en-US" sz="10000" dirty="0" err="1"/>
              <a:t>обнадеживающие</a:t>
            </a:r>
            <a:r>
              <a:rPr lang="ru-RU" sz="10000" dirty="0"/>
              <a:t>.</a:t>
            </a:r>
            <a:endParaRPr sz="10000" dirty="0"/>
          </a:p>
        </p:txBody>
      </p:sp>
      <p:sp>
        <p:nvSpPr>
          <p:cNvPr id="188" name="Google Shape;188;g7f88c43db7_1_12"/>
          <p:cNvSpPr txBox="1"/>
          <p:nvPr/>
        </p:nvSpPr>
        <p:spPr>
          <a:xfrm>
            <a:off x="1193675" y="1418898"/>
            <a:ext cx="22161900" cy="16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00"/>
              <a:buFont typeface="Arial"/>
              <a:buNone/>
            </a:pPr>
            <a:r>
              <a:rPr lang="en-US" sz="8600" i="0" u="none" strike="noStrike" cap="none">
                <a:solidFill>
                  <a:srgbClr val="000000"/>
                </a:solidFill>
              </a:rPr>
              <a:t>COVID-19 и беременность</a:t>
            </a:r>
            <a:endParaRPr sz="8600" i="0" u="none" strike="noStrike" cap="none">
              <a:solidFill>
                <a:srgbClr val="000000"/>
              </a:solidFill>
            </a:endParaRPr>
          </a:p>
        </p:txBody>
      </p:sp>
      <p:pic>
        <p:nvPicPr>
          <p:cNvPr id="189" name="Google Shape;189;g7f88c43db7_1_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21826" y="7383754"/>
            <a:ext cx="2740248" cy="4935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02"/>
    </mc:Choice>
    <mc:Fallback xmlns="">
      <p:transition spd="slow" advTm="670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2e5da9396_0_6"/>
          <p:cNvSpPr txBox="1">
            <a:spLocks noGrp="1"/>
          </p:cNvSpPr>
          <p:nvPr>
            <p:ph type="body" idx="2"/>
          </p:nvPr>
        </p:nvSpPr>
        <p:spPr>
          <a:xfrm>
            <a:off x="1809875" y="3310750"/>
            <a:ext cx="20929500" cy="58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SzPts val="3600"/>
              <a:buNone/>
            </a:pP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Нет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доказательств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, </a:t>
            </a:r>
            <a:endParaRPr sz="10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SzPts val="3600"/>
              <a:buNone/>
            </a:pP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что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вирус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проникает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10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SzPts val="3600"/>
              <a:buNone/>
            </a:pP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через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плацентарный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барьер</a:t>
            </a:r>
            <a:endParaRPr sz="96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g82e5da9396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5925" y="9121450"/>
            <a:ext cx="6562876" cy="430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82e5da9396_0_6"/>
          <p:cNvSpPr txBox="1"/>
          <p:nvPr/>
        </p:nvSpPr>
        <p:spPr>
          <a:xfrm>
            <a:off x="1193675" y="1351323"/>
            <a:ext cx="22161900" cy="18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00"/>
              <a:buFont typeface="Arial"/>
              <a:buNone/>
            </a:pPr>
            <a:r>
              <a:rPr lang="en-US" sz="8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COVID-19 и беременность</a:t>
            </a:r>
            <a:endParaRPr sz="8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63"/>
    </mc:Choice>
    <mc:Fallback xmlns="">
      <p:transition spd="slow" advTm="616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82e5da9396_0_12"/>
          <p:cNvSpPr txBox="1">
            <a:spLocks noGrp="1"/>
          </p:cNvSpPr>
          <p:nvPr>
            <p:ph type="body" idx="2"/>
          </p:nvPr>
        </p:nvSpPr>
        <p:spPr>
          <a:xfrm>
            <a:off x="1727200" y="3490925"/>
            <a:ext cx="20929500" cy="58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3600"/>
              <a:buNone/>
            </a:pP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Нет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доказательств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что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у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плода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появляются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аномалии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10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3600"/>
              <a:buNone/>
            </a:pP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при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заражении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коронавирусом</a:t>
            </a:r>
            <a:endParaRPr sz="10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SzPts val="3600"/>
              <a:buNone/>
            </a:pPr>
            <a:endParaRPr sz="10000" dirty="0"/>
          </a:p>
        </p:txBody>
      </p:sp>
      <p:pic>
        <p:nvPicPr>
          <p:cNvPr id="202" name="Google Shape;202;g82e5da9396_0_12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68682" y="9706977"/>
            <a:ext cx="3659638" cy="307848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82e5da9396_0_12"/>
          <p:cNvSpPr txBox="1"/>
          <p:nvPr/>
        </p:nvSpPr>
        <p:spPr>
          <a:xfrm>
            <a:off x="1193675" y="1306273"/>
            <a:ext cx="22161900" cy="18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00"/>
              <a:buFont typeface="Arial"/>
              <a:buNone/>
            </a:pPr>
            <a:r>
              <a:rPr lang="en-US" sz="8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COVID-19 и беременность</a:t>
            </a:r>
            <a:endParaRPr sz="8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03"/>
    </mc:Choice>
    <mc:Fallback xmlns="">
      <p:transition spd="slow" advTm="5903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82e5da9396_0_18"/>
          <p:cNvSpPr txBox="1">
            <a:spLocks noGrp="1"/>
          </p:cNvSpPr>
          <p:nvPr>
            <p:ph type="body" idx="2"/>
          </p:nvPr>
        </p:nvSpPr>
        <p:spPr>
          <a:xfrm>
            <a:off x="1727200" y="3558500"/>
            <a:ext cx="20929500" cy="50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SzPts val="3600"/>
              <a:buNone/>
            </a:pP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Нет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данных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доказывающих</a:t>
            </a:r>
            <a:endParaRPr sz="10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SzPts val="3600"/>
              <a:buNone/>
            </a:pP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увеличение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рисков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10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SzPts val="3600"/>
              <a:buNone/>
            </a:pP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прерывания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беременности</a:t>
            </a:r>
            <a:endParaRPr sz="100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g82e5da9396_0_18" descr="A picture containing object, cloc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13736" y="8648600"/>
            <a:ext cx="5246568" cy="485404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82e5da9396_0_18"/>
          <p:cNvSpPr txBox="1"/>
          <p:nvPr/>
        </p:nvSpPr>
        <p:spPr>
          <a:xfrm>
            <a:off x="1193675" y="1418897"/>
            <a:ext cx="22161900" cy="17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00"/>
              <a:buFont typeface="Arial"/>
              <a:buNone/>
            </a:pPr>
            <a:r>
              <a:rPr lang="en-US" sz="8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COVID-19 и беременность</a:t>
            </a:r>
            <a:endParaRPr sz="8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91"/>
    </mc:Choice>
    <mc:Fallback xmlns="">
      <p:transition spd="slow" advTm="719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82e5da9396_0_24"/>
          <p:cNvSpPr txBox="1">
            <a:spLocks noGrp="1"/>
          </p:cNvSpPr>
          <p:nvPr>
            <p:ph type="body" idx="2"/>
          </p:nvPr>
        </p:nvSpPr>
        <p:spPr>
          <a:xfrm>
            <a:off x="743225" y="2860325"/>
            <a:ext cx="21913500" cy="9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3600"/>
              <a:buNone/>
            </a:pP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При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0" b="1" dirty="0" err="1">
                <a:latin typeface="Arial"/>
                <a:ea typeface="Arial"/>
                <a:cs typeface="Arial"/>
                <a:sym typeface="Arial"/>
              </a:rPr>
              <a:t>необходимости</a:t>
            </a:r>
            <a:r>
              <a:rPr lang="en-US" sz="100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0" b="1" dirty="0" err="1">
                <a:latin typeface="Arial"/>
                <a:ea typeface="Arial"/>
                <a:cs typeface="Arial"/>
                <a:sym typeface="Arial"/>
              </a:rPr>
              <a:t>проведения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кариотипирования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у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плода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0" b="1" dirty="0" err="1">
                <a:latin typeface="Arial"/>
                <a:ea typeface="Arial"/>
                <a:cs typeface="Arial"/>
                <a:sym typeface="Arial"/>
              </a:rPr>
              <a:t>предпочтительно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выполнение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0" b="1" dirty="0" err="1">
                <a:latin typeface="Arial"/>
                <a:ea typeface="Arial"/>
                <a:cs typeface="Arial"/>
                <a:sym typeface="Arial"/>
              </a:rPr>
              <a:t>неинвазивного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10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3600"/>
              <a:buNone/>
            </a:pP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перинатального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теста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. </a:t>
            </a:r>
            <a:endParaRPr sz="10000" dirty="0"/>
          </a:p>
        </p:txBody>
      </p:sp>
      <p:sp>
        <p:nvSpPr>
          <p:cNvPr id="216" name="Google Shape;216;g82e5da9396_0_24"/>
          <p:cNvSpPr txBox="1"/>
          <p:nvPr/>
        </p:nvSpPr>
        <p:spPr>
          <a:xfrm>
            <a:off x="1193675" y="847735"/>
            <a:ext cx="22161900" cy="15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00"/>
              <a:buFont typeface="Arial"/>
              <a:buNone/>
            </a:pPr>
            <a:r>
              <a:rPr lang="en-US" sz="8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COVID-19 и беременность</a:t>
            </a:r>
            <a:endParaRPr sz="8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83"/>
    </mc:Choice>
    <mc:Fallback xmlns="">
      <p:transition spd="slow" advTm="9983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82e5da9396_0_30"/>
          <p:cNvSpPr txBox="1">
            <a:spLocks noGrp="1"/>
          </p:cNvSpPr>
          <p:nvPr>
            <p:ph type="body" idx="2"/>
          </p:nvPr>
        </p:nvSpPr>
        <p:spPr>
          <a:xfrm>
            <a:off x="1727200" y="3175774"/>
            <a:ext cx="20929500" cy="6699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ru-RU" sz="8000" dirty="0">
                <a:latin typeface="Arial"/>
                <a:ea typeface="Arial"/>
                <a:cs typeface="Arial"/>
                <a:sym typeface="Arial"/>
              </a:rPr>
              <a:t>В регионах с неблагоприятной </a:t>
            </a:r>
            <a:r>
              <a:rPr lang="ru-RU" sz="8000" dirty="0" err="1">
                <a:latin typeface="Arial"/>
                <a:ea typeface="Arial"/>
                <a:cs typeface="Arial"/>
                <a:sym typeface="Arial"/>
              </a:rPr>
              <a:t>эпидобстановкой</a:t>
            </a:r>
            <a:r>
              <a:rPr lang="ru-RU" sz="8000" dirty="0">
                <a:latin typeface="Arial"/>
                <a:ea typeface="Arial"/>
                <a:cs typeface="Arial"/>
                <a:sym typeface="Arial"/>
              </a:rPr>
              <a:t> есть случаи </a:t>
            </a:r>
            <a:r>
              <a:rPr lang="en-US" sz="8000" dirty="0" err="1">
                <a:latin typeface="Arial"/>
                <a:ea typeface="Arial"/>
                <a:cs typeface="Arial"/>
                <a:sym typeface="Arial"/>
              </a:rPr>
              <a:t>преждевременных</a:t>
            </a:r>
            <a:r>
              <a:rPr lang="en-US" sz="8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0" dirty="0" err="1">
                <a:latin typeface="Arial"/>
                <a:ea typeface="Arial"/>
                <a:cs typeface="Arial"/>
                <a:sym typeface="Arial"/>
              </a:rPr>
              <a:t>родов</a:t>
            </a:r>
            <a:r>
              <a:rPr lang="ru-RU" sz="8000" dirty="0">
                <a:latin typeface="Arial"/>
                <a:ea typeface="Arial"/>
                <a:cs typeface="Arial"/>
                <a:sym typeface="Arial"/>
              </a:rPr>
              <a:t>, спровоцированные выраженными клиническими проявлениями </a:t>
            </a:r>
            <a:r>
              <a:rPr lang="en-US" sz="8000" dirty="0">
                <a:latin typeface="Arial"/>
                <a:ea typeface="Arial"/>
                <a:cs typeface="Arial"/>
                <a:sym typeface="Arial"/>
              </a:rPr>
              <a:t>COVID-19</a:t>
            </a:r>
            <a:r>
              <a:rPr lang="ru-RU" sz="8000" dirty="0"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80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80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g82e5da9396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83075" y="9875520"/>
            <a:ext cx="5159645" cy="313944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g82e5da9396_0_30"/>
          <p:cNvSpPr txBox="1"/>
          <p:nvPr/>
        </p:nvSpPr>
        <p:spPr>
          <a:xfrm>
            <a:off x="1193675" y="1508975"/>
            <a:ext cx="22161900" cy="16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00"/>
              <a:buFont typeface="Arial"/>
              <a:buNone/>
            </a:pPr>
            <a:r>
              <a:rPr lang="en-US" sz="8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COVID-19 </a:t>
            </a:r>
            <a:r>
              <a:rPr lang="en-US" sz="8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</a:t>
            </a:r>
            <a:r>
              <a:rPr lang="en-US" sz="8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беременность</a:t>
            </a:r>
            <a:endParaRPr sz="8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66"/>
    </mc:Choice>
    <mc:Fallback xmlns="">
      <p:transition spd="slow" advTm="12166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82e5da9396_0_42"/>
          <p:cNvSpPr txBox="1">
            <a:spLocks noGrp="1"/>
          </p:cNvSpPr>
          <p:nvPr>
            <p:ph type="body" idx="2"/>
          </p:nvPr>
        </p:nvSpPr>
        <p:spPr>
          <a:xfrm>
            <a:off x="1727200" y="3175875"/>
            <a:ext cx="20929500" cy="53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600"/>
              <a:buNone/>
            </a:pP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Ведение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родов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через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естественные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родовые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пути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0" b="1" dirty="0" err="1">
                <a:latin typeface="Arial"/>
                <a:ea typeface="Arial"/>
                <a:cs typeface="Arial"/>
                <a:sym typeface="Arial"/>
              </a:rPr>
              <a:t>возможно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10000" dirty="0"/>
              <a:t> </a:t>
            </a:r>
            <a:endParaRPr sz="10000" dirty="0"/>
          </a:p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3600"/>
              <a:buNone/>
            </a:pPr>
            <a:endParaRPr sz="10000" dirty="0"/>
          </a:p>
        </p:txBody>
      </p:sp>
      <p:pic>
        <p:nvPicPr>
          <p:cNvPr id="229" name="Google Shape;229;g82e5da9396_0_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75150" y="8535975"/>
            <a:ext cx="6353200" cy="453994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g82e5da9396_0_42"/>
          <p:cNvSpPr txBox="1"/>
          <p:nvPr/>
        </p:nvSpPr>
        <p:spPr>
          <a:xfrm>
            <a:off x="1193675" y="1599075"/>
            <a:ext cx="22161900" cy="15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00"/>
              <a:buFont typeface="Arial"/>
              <a:buNone/>
            </a:pPr>
            <a:r>
              <a:rPr lang="en-US" sz="8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COVID-19 и беременность</a:t>
            </a:r>
            <a:endParaRPr sz="8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21"/>
    </mc:Choice>
    <mc:Fallback xmlns="">
      <p:transition spd="slow" advTm="572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82e5da9396_0_48"/>
          <p:cNvSpPr txBox="1">
            <a:spLocks noGrp="1"/>
          </p:cNvSpPr>
          <p:nvPr>
            <p:ph type="body" idx="2"/>
          </p:nvPr>
        </p:nvSpPr>
        <p:spPr>
          <a:xfrm>
            <a:off x="923400" y="3779519"/>
            <a:ext cx="22657200" cy="8796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600"/>
              <a:buNone/>
            </a:pP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сегодняшний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день</a:t>
            </a:r>
            <a:endParaRPr lang="ru-RU" sz="10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600"/>
              <a:buNone/>
            </a:pP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по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всему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миру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зарегистрированы</a:t>
            </a:r>
            <a:endParaRPr lang="ru-RU" sz="10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600"/>
              <a:buNone/>
            </a:pP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единичные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случаи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неонатальной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и</a:t>
            </a:r>
            <a:endParaRPr lang="ru-RU" sz="10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600"/>
              <a:buNone/>
            </a:pP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материнской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гибели</a:t>
            </a:r>
            <a:r>
              <a:rPr lang="ru-RU" sz="10000" dirty="0"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10000" dirty="0"/>
              <a:t> </a:t>
            </a:r>
            <a:endParaRPr sz="10000" dirty="0"/>
          </a:p>
        </p:txBody>
      </p:sp>
      <p:sp>
        <p:nvSpPr>
          <p:cNvPr id="242" name="Google Shape;242;g82e5da9396_0_48"/>
          <p:cNvSpPr txBox="1"/>
          <p:nvPr/>
        </p:nvSpPr>
        <p:spPr>
          <a:xfrm>
            <a:off x="1193675" y="1238724"/>
            <a:ext cx="22161900" cy="18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00"/>
              <a:buFont typeface="Arial"/>
              <a:buNone/>
            </a:pPr>
            <a:r>
              <a:rPr lang="en-US" sz="8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COVID-19 и беременность</a:t>
            </a:r>
            <a:endParaRPr sz="8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27"/>
    </mc:Choice>
    <mc:Fallback xmlns="">
      <p:transition spd="slow" advTm="842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>
            <a:spLocks noGrp="1"/>
          </p:cNvSpPr>
          <p:nvPr>
            <p:ph type="title"/>
          </p:nvPr>
        </p:nvSpPr>
        <p:spPr>
          <a:xfrm>
            <a:off x="1727200" y="2103120"/>
            <a:ext cx="20929500" cy="143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8600"/>
              <a:buFont typeface="Arial"/>
              <a:buNone/>
            </a:pPr>
            <a:r>
              <a:rPr lang="en-US" sz="8600" b="0" i="0" u="none" strike="noStrike" cap="none" dirty="0" err="1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rPr>
              <a:t>Дорогие</a:t>
            </a:r>
            <a:r>
              <a:rPr lang="en-US" sz="8600" b="0" i="0" u="none" strike="noStrike" cap="none" dirty="0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600" b="0" i="0" u="none" strike="noStrike" cap="none" dirty="0" err="1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rPr>
              <a:t>беременные</a:t>
            </a:r>
            <a:r>
              <a:rPr lang="en-US" dirty="0"/>
              <a:t>,</a:t>
            </a:r>
            <a:endParaRPr dirty="0"/>
          </a:p>
        </p:txBody>
      </p:sp>
      <p:sp>
        <p:nvSpPr>
          <p:cNvPr id="111" name="Google Shape;111;p2"/>
          <p:cNvSpPr txBox="1">
            <a:spLocks noGrp="1"/>
          </p:cNvSpPr>
          <p:nvPr>
            <p:ph type="body" idx="1"/>
          </p:nvPr>
        </p:nvSpPr>
        <p:spPr>
          <a:xfrm>
            <a:off x="1727200" y="4145280"/>
            <a:ext cx="20929500" cy="707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5600"/>
              <a:buFont typeface="Avenir"/>
              <a:buNone/>
            </a:pP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Д</a:t>
            </a:r>
            <a:r>
              <a:rPr lang="en-US" sz="5600" dirty="0" err="1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rPr>
              <a:t>анн</a:t>
            </a:r>
            <a:r>
              <a:rPr lang="ru-RU" dirty="0" err="1">
                <a:latin typeface="Arial"/>
                <a:ea typeface="Arial"/>
                <a:cs typeface="Arial"/>
                <a:sym typeface="Arial"/>
              </a:rPr>
              <a:t>ая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 информация</a:t>
            </a:r>
            <a:r>
              <a:rPr lang="en-US" sz="5600" dirty="0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600" dirty="0" err="1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rPr>
              <a:t>подготовлена</a:t>
            </a:r>
            <a:r>
              <a:rPr lang="en-US" sz="5600" dirty="0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600" dirty="0" err="1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sz="5600" dirty="0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600" dirty="0" err="1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rPr>
              <a:t>того</a:t>
            </a:r>
            <a:r>
              <a:rPr lang="en-US" sz="5600" dirty="0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5600" dirty="0" err="1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rPr>
              <a:t>чтобы</a:t>
            </a:r>
            <a:r>
              <a:rPr lang="en-US" sz="5600" dirty="0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600" dirty="0" err="1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rPr>
              <a:t>Вы</a:t>
            </a:r>
            <a:r>
              <a:rPr lang="en-US" sz="5600" dirty="0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600" dirty="0" err="1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rPr>
              <a:t>понимали</a:t>
            </a:r>
            <a:r>
              <a:rPr lang="en-US" sz="5600" dirty="0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  <a:endParaRPr sz="5600" dirty="0">
              <a:solidFill>
                <a:srgbClr val="4A4A4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5600"/>
              <a:buFont typeface="Avenir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5600"/>
              <a:buFont typeface="Avenir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Arial"/>
              <a:buChar char="●"/>
            </a:pP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Как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себя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вести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в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условиях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эпидемии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Arial"/>
              <a:buChar char="●"/>
            </a:pP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Насколько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опасен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или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безопасен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COVID-19 </a:t>
            </a:r>
            <a:endParaRPr lang="ru-RU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Вас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и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Вашего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малыша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99000" y="8302375"/>
            <a:ext cx="4757700" cy="450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27"/>
    </mc:Choice>
    <mc:Fallback xmlns="">
      <p:transition spd="slow" advTm="7527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82e5da9396_0_54"/>
          <p:cNvSpPr txBox="1">
            <a:spLocks noGrp="1"/>
          </p:cNvSpPr>
          <p:nvPr>
            <p:ph type="body" idx="2"/>
          </p:nvPr>
        </p:nvSpPr>
        <p:spPr>
          <a:xfrm>
            <a:off x="1727200" y="3828775"/>
            <a:ext cx="20929500" cy="84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SzPts val="3600"/>
              <a:buNone/>
            </a:pP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Нет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доказательств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попадания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вируса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в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грудное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молоко</a:t>
            </a:r>
            <a:r>
              <a:rPr lang="ru-RU" sz="10000" dirty="0"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10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SzPts val="3600"/>
              <a:buNone/>
            </a:pPr>
            <a:r>
              <a:rPr lang="ru-RU" sz="10000" dirty="0">
                <a:latin typeface="Arial"/>
                <a:ea typeface="Arial"/>
                <a:cs typeface="Arial"/>
                <a:sym typeface="Arial"/>
              </a:rPr>
              <a:t>на момент инфицирования.</a:t>
            </a:r>
          </a:p>
          <a:p>
            <a:pPr marL="0" lvl="0" indent="0" algn="ctr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SzPts val="3600"/>
              <a:buNone/>
            </a:pPr>
            <a:endParaRPr lang="ru-RU" sz="4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SzPts val="3600"/>
              <a:buNone/>
            </a:pPr>
            <a:r>
              <a:rPr lang="ru-RU" sz="10000" dirty="0">
                <a:latin typeface="Arial"/>
                <a:ea typeface="Arial"/>
                <a:cs typeface="Arial"/>
                <a:sym typeface="Arial"/>
              </a:rPr>
              <a:t>Сохранение лактации обязательно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10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SzPts val="3600"/>
              <a:buNone/>
            </a:pPr>
            <a:endParaRPr sz="1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g82e5da9396_0_54"/>
          <p:cNvSpPr txBox="1"/>
          <p:nvPr/>
        </p:nvSpPr>
        <p:spPr>
          <a:xfrm>
            <a:off x="1193675" y="1554025"/>
            <a:ext cx="22161900" cy="15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00"/>
              <a:buFont typeface="Arial"/>
              <a:buNone/>
            </a:pPr>
            <a:r>
              <a:rPr lang="en-US" sz="8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COVID-19 и беременность</a:t>
            </a:r>
            <a:endParaRPr sz="8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g82e5da9396_0_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425" y="9602276"/>
            <a:ext cx="3014075" cy="30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5"/>
    </mc:Choice>
    <mc:Fallback xmlns="">
      <p:transition spd="slow" advTm="14005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82e5da9396_0_60"/>
          <p:cNvSpPr txBox="1">
            <a:spLocks noGrp="1"/>
          </p:cNvSpPr>
          <p:nvPr>
            <p:ph type="body" idx="2"/>
          </p:nvPr>
        </p:nvSpPr>
        <p:spPr>
          <a:xfrm>
            <a:off x="1058550" y="3941375"/>
            <a:ext cx="22161900" cy="88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457200" lvl="0" indent="0" algn="ctr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600"/>
              <a:buNone/>
            </a:pP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Ваши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доктора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000" dirty="0">
                <a:latin typeface="Arial"/>
                <a:ea typeface="Arial"/>
                <a:cs typeface="Arial"/>
                <a:sym typeface="Arial"/>
              </a:rPr>
              <a:t>прошли обучение</a:t>
            </a:r>
          </a:p>
          <a:p>
            <a:pPr marL="457200" lvl="0" indent="0" algn="ctr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600"/>
              <a:buNone/>
            </a:pP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по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курсу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ведения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000" dirty="0">
                <a:latin typeface="Arial"/>
                <a:ea typeface="Arial"/>
                <a:cs typeface="Arial"/>
                <a:sym typeface="Arial"/>
              </a:rPr>
              <a:t>пациентов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с</a:t>
            </a:r>
            <a:endParaRPr lang="ru-RU" sz="100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ctr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600"/>
              <a:buNone/>
            </a:pP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положительным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результатом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COVID-19</a:t>
            </a:r>
            <a:endParaRPr sz="10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g82e5da9396_0_60"/>
          <p:cNvSpPr txBox="1"/>
          <p:nvPr/>
        </p:nvSpPr>
        <p:spPr>
          <a:xfrm>
            <a:off x="1193675" y="1238724"/>
            <a:ext cx="22161900" cy="18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00"/>
              <a:buFont typeface="Arial"/>
              <a:buNone/>
            </a:pPr>
            <a:r>
              <a:rPr lang="en-US" sz="8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COVID-19 и беременность</a:t>
            </a:r>
            <a:endParaRPr sz="8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95"/>
    </mc:Choice>
    <mc:Fallback xmlns="">
      <p:transition spd="slow" advTm="13495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82e05d66da_0_6"/>
          <p:cNvSpPr txBox="1">
            <a:spLocks noGrp="1"/>
          </p:cNvSpPr>
          <p:nvPr>
            <p:ph type="title"/>
          </p:nvPr>
        </p:nvSpPr>
        <p:spPr>
          <a:xfrm>
            <a:off x="1727250" y="4256700"/>
            <a:ext cx="20929500" cy="48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2000" b="1" dirty="0" err="1"/>
              <a:t>Позаботьтесь</a:t>
            </a:r>
            <a:r>
              <a:rPr lang="en-US" sz="12000" b="1" dirty="0"/>
              <a:t> </a:t>
            </a:r>
            <a:r>
              <a:rPr lang="en-US" sz="12000" b="1" dirty="0" err="1"/>
              <a:t>о</a:t>
            </a:r>
            <a:r>
              <a:rPr lang="en-US" sz="12000" b="1" dirty="0"/>
              <a:t> </a:t>
            </a:r>
            <a:r>
              <a:rPr lang="en-US" sz="12000" b="1" dirty="0" err="1"/>
              <a:t>себе</a:t>
            </a:r>
            <a:r>
              <a:rPr lang="en-US" sz="12000" b="1" dirty="0"/>
              <a:t> </a:t>
            </a:r>
            <a:r>
              <a:rPr lang="en-US" sz="12000" b="1" dirty="0" err="1"/>
              <a:t>и</a:t>
            </a:r>
            <a:r>
              <a:rPr lang="en-US" sz="12000" b="1" dirty="0"/>
              <a:t> </a:t>
            </a:r>
            <a:br>
              <a:rPr lang="ru-RU" sz="12000" b="1" dirty="0"/>
            </a:br>
            <a:r>
              <a:rPr lang="en-US" sz="12000" b="1" dirty="0" err="1"/>
              <a:t>о</a:t>
            </a:r>
            <a:r>
              <a:rPr lang="en-US" sz="12000" b="1" dirty="0"/>
              <a:t> </a:t>
            </a:r>
            <a:r>
              <a:rPr lang="ru-RU" sz="12000" b="1" dirty="0"/>
              <a:t>своих </a:t>
            </a:r>
            <a:r>
              <a:rPr lang="en-US" sz="12000" b="1" dirty="0" err="1"/>
              <a:t>близких</a:t>
            </a:r>
            <a:endParaRPr sz="12000" b="1" dirty="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261" name="Google Shape;261;g82e05d66da_0_6"/>
          <p:cNvSpPr txBox="1">
            <a:spLocks noGrp="1"/>
          </p:cNvSpPr>
          <p:nvPr>
            <p:ph type="body" idx="1"/>
          </p:nvPr>
        </p:nvSpPr>
        <p:spPr>
          <a:xfrm>
            <a:off x="1727200" y="1003300"/>
            <a:ext cx="209295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05"/>
    </mc:Choice>
    <mc:Fallback xmlns="">
      <p:transition spd="slow" advTm="6105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7f88c43db7_1_16"/>
          <p:cNvSpPr txBox="1">
            <a:spLocks noGrp="1"/>
          </p:cNvSpPr>
          <p:nvPr>
            <p:ph type="body" idx="1"/>
          </p:nvPr>
        </p:nvSpPr>
        <p:spPr>
          <a:xfrm>
            <a:off x="1727200" y="3993350"/>
            <a:ext cx="20929500" cy="41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ctr" rtl="0">
              <a:spcBef>
                <a:spcPts val="2400"/>
              </a:spcBef>
              <a:spcAft>
                <a:spcPts val="0"/>
              </a:spcAft>
              <a:buSzPts val="5600"/>
              <a:buNone/>
            </a:pP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Регулярно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занимайтесь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физическими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упражнениями</a:t>
            </a:r>
            <a:endParaRPr sz="100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g7f88c43db7_1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03274" y="8869680"/>
            <a:ext cx="7377452" cy="389075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g7f88c43db7_1_16"/>
          <p:cNvSpPr txBox="1">
            <a:spLocks noGrp="1"/>
          </p:cNvSpPr>
          <p:nvPr>
            <p:ph type="title"/>
          </p:nvPr>
        </p:nvSpPr>
        <p:spPr>
          <a:xfrm>
            <a:off x="1727200" y="1599075"/>
            <a:ext cx="20929500" cy="14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Позаботьтесь о себе и о близких</a:t>
            </a:r>
            <a:endParaRPr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73"/>
    </mc:Choice>
    <mc:Fallback xmlns="">
      <p:transition spd="slow" advTm="6673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7f88c43db7_1_21"/>
          <p:cNvSpPr txBox="1">
            <a:spLocks noGrp="1"/>
          </p:cNvSpPr>
          <p:nvPr>
            <p:ph type="body" idx="1"/>
          </p:nvPr>
        </p:nvSpPr>
        <p:spPr>
          <a:xfrm>
            <a:off x="1727200" y="3771900"/>
            <a:ext cx="20929500" cy="40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ctr" rtl="0">
              <a:spcBef>
                <a:spcPts val="2400"/>
              </a:spcBef>
              <a:spcAft>
                <a:spcPts val="0"/>
              </a:spcAft>
              <a:buSzPts val="5600"/>
              <a:buNone/>
            </a:pP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Сохраняйте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свой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обычный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режим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сна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и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бодрствования</a:t>
            </a:r>
            <a:endParaRPr sz="100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Google Shape;274;g7f88c43db7_1_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12500" y="8153025"/>
            <a:ext cx="6122700" cy="480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g7f88c43db7_1_21"/>
          <p:cNvSpPr txBox="1">
            <a:spLocks noGrp="1"/>
          </p:cNvSpPr>
          <p:nvPr>
            <p:ph type="title"/>
          </p:nvPr>
        </p:nvSpPr>
        <p:spPr>
          <a:xfrm>
            <a:off x="1727200" y="1508974"/>
            <a:ext cx="20929500" cy="16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Позаботьтесь о себе и о близких</a:t>
            </a:r>
            <a:endParaRPr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88"/>
    </mc:Choice>
    <mc:Fallback xmlns="">
      <p:transition spd="slow" advTm="7788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7f88c43db7_1_26"/>
          <p:cNvSpPr txBox="1">
            <a:spLocks noGrp="1"/>
          </p:cNvSpPr>
          <p:nvPr>
            <p:ph type="body" idx="1"/>
          </p:nvPr>
        </p:nvSpPr>
        <p:spPr>
          <a:xfrm>
            <a:off x="1727200" y="3400850"/>
            <a:ext cx="20929500" cy="5804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ctr" rtl="0">
              <a:spcBef>
                <a:spcPts val="2400"/>
              </a:spcBef>
              <a:spcAft>
                <a:spcPts val="0"/>
              </a:spcAft>
              <a:buSzPts val="5600"/>
              <a:buNone/>
            </a:pP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Попробуйте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делать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10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2400"/>
              </a:spcBef>
              <a:spcAft>
                <a:spcPts val="0"/>
              </a:spcAft>
              <a:buSzPts val="5600"/>
              <a:buNone/>
            </a:pP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дыхательные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и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расслабляющие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упражнения</a:t>
            </a:r>
            <a:endParaRPr sz="100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g7f88c43db7_1_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5950" y="8310675"/>
            <a:ext cx="6072800" cy="514745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g7f88c43db7_1_26"/>
          <p:cNvSpPr txBox="1"/>
          <p:nvPr/>
        </p:nvSpPr>
        <p:spPr>
          <a:xfrm>
            <a:off x="1727200" y="1396374"/>
            <a:ext cx="20929500" cy="17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Font typeface="Arial"/>
              <a:buNone/>
            </a:pPr>
            <a:r>
              <a:rPr lang="en-US" sz="8600" b="1" i="0" u="none" strike="noStrike" cap="none">
                <a:solidFill>
                  <a:srgbClr val="4A4A4A"/>
                </a:solidFill>
              </a:rPr>
              <a:t>Позаботьтесь о себе и о близких</a:t>
            </a:r>
            <a:endParaRPr sz="8600" b="1" i="0" u="none" strike="noStrike" cap="none">
              <a:solidFill>
                <a:srgbClr val="4A4A4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81"/>
    </mc:Choice>
    <mc:Fallback xmlns="">
      <p:transition spd="slow" advTm="888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7f88c43db7_1_36"/>
          <p:cNvSpPr txBox="1">
            <a:spLocks noGrp="1"/>
          </p:cNvSpPr>
          <p:nvPr>
            <p:ph type="body" idx="1"/>
          </p:nvPr>
        </p:nvSpPr>
        <p:spPr>
          <a:xfrm>
            <a:off x="1727200" y="4391825"/>
            <a:ext cx="20929500" cy="24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5600"/>
              <a:buNone/>
            </a:pP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Читайте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интересные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книги</a:t>
            </a:r>
            <a:endParaRPr sz="100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g7f88c43db7_1_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09950" y="7578200"/>
            <a:ext cx="5243876" cy="5642299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g7f88c43db7_1_36"/>
          <p:cNvSpPr txBox="1">
            <a:spLocks noGrp="1"/>
          </p:cNvSpPr>
          <p:nvPr>
            <p:ph type="title"/>
          </p:nvPr>
        </p:nvSpPr>
        <p:spPr>
          <a:xfrm>
            <a:off x="1727200" y="1418899"/>
            <a:ext cx="209295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Позаботьтесь о себе и о близких</a:t>
            </a:r>
            <a:endParaRPr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74"/>
    </mc:Choice>
    <mc:Fallback xmlns="">
      <p:transition spd="slow" advTm="5574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7f88c43db7_1_41"/>
          <p:cNvSpPr txBox="1">
            <a:spLocks noGrp="1"/>
          </p:cNvSpPr>
          <p:nvPr>
            <p:ph type="body" idx="1"/>
          </p:nvPr>
        </p:nvSpPr>
        <p:spPr>
          <a:xfrm>
            <a:off x="1727200" y="3243200"/>
            <a:ext cx="20929500" cy="59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ctr" rtl="0">
              <a:spcBef>
                <a:spcPts val="2400"/>
              </a:spcBef>
              <a:spcAft>
                <a:spcPts val="0"/>
              </a:spcAft>
              <a:buSzPts val="5600"/>
              <a:buNone/>
            </a:pP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Занятия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10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2400"/>
              </a:spcBef>
              <a:spcAft>
                <a:spcPts val="0"/>
              </a:spcAft>
              <a:buSzPts val="5600"/>
              <a:buNone/>
            </a:pP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творчеством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и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рукоделием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10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2400"/>
              </a:spcBef>
              <a:spcAft>
                <a:spcPts val="0"/>
              </a:spcAft>
              <a:buSzPts val="5600"/>
              <a:buNone/>
            </a:pP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улучшают</a:t>
            </a:r>
            <a:r>
              <a:rPr lang="en-US" sz="10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0" dirty="0" err="1">
                <a:latin typeface="Arial"/>
                <a:ea typeface="Arial"/>
                <a:cs typeface="Arial"/>
                <a:sym typeface="Arial"/>
              </a:rPr>
              <a:t>настроение</a:t>
            </a:r>
            <a:endParaRPr sz="100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" name="Google Shape;302;g7f88c43db7_1_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06109" y="8928103"/>
            <a:ext cx="4575941" cy="4575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g7f88c43db7_1_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1885827" y="9772923"/>
            <a:ext cx="3532822" cy="3594103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g7f88c43db7_1_41"/>
          <p:cNvSpPr txBox="1">
            <a:spLocks noGrp="1"/>
          </p:cNvSpPr>
          <p:nvPr>
            <p:ph type="title"/>
          </p:nvPr>
        </p:nvSpPr>
        <p:spPr>
          <a:xfrm>
            <a:off x="1727200" y="1531499"/>
            <a:ext cx="20929500" cy="15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Позаботьтесь о себе и о близких</a:t>
            </a:r>
            <a:endParaRPr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23"/>
    </mc:Choice>
    <mc:Fallback xmlns="">
      <p:transition spd="slow" advTm="8323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7f88c43db7_1_129"/>
          <p:cNvSpPr txBox="1">
            <a:spLocks noGrp="1"/>
          </p:cNvSpPr>
          <p:nvPr>
            <p:ph type="body" idx="1"/>
          </p:nvPr>
        </p:nvSpPr>
        <p:spPr>
          <a:xfrm>
            <a:off x="1727200" y="3383280"/>
            <a:ext cx="20929500" cy="542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ctr" rtl="0">
              <a:spcBef>
                <a:spcPts val="2400"/>
              </a:spcBef>
              <a:spcAft>
                <a:spcPts val="0"/>
              </a:spcAft>
              <a:buSzPts val="5600"/>
              <a:buNone/>
            </a:pPr>
            <a:r>
              <a:rPr lang="ru-RU" sz="9600" dirty="0">
                <a:latin typeface="Arial"/>
                <a:ea typeface="Arial"/>
                <a:cs typeface="Arial"/>
                <a:sym typeface="Arial"/>
              </a:rPr>
              <a:t>Приобщайте</a:t>
            </a:r>
            <a:r>
              <a:rPr lang="en-US" sz="9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600" dirty="0" err="1">
                <a:latin typeface="Arial"/>
                <a:ea typeface="Arial"/>
                <a:cs typeface="Arial"/>
                <a:sym typeface="Arial"/>
              </a:rPr>
              <a:t>старших</a:t>
            </a:r>
            <a:r>
              <a:rPr lang="en-US" sz="9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600" dirty="0" err="1">
                <a:latin typeface="Arial"/>
                <a:ea typeface="Arial"/>
                <a:cs typeface="Arial"/>
                <a:sym typeface="Arial"/>
              </a:rPr>
              <a:t>детей</a:t>
            </a:r>
            <a:r>
              <a:rPr lang="en-US" sz="9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9600" dirty="0">
                <a:latin typeface="Arial"/>
                <a:ea typeface="Arial"/>
                <a:cs typeface="Arial"/>
                <a:sym typeface="Arial"/>
              </a:rPr>
              <a:t>и</a:t>
            </a:r>
          </a:p>
          <a:p>
            <a:pPr marL="0" lvl="0" indent="0" algn="ctr" rtl="0">
              <a:spcBef>
                <a:spcPts val="2400"/>
              </a:spcBef>
              <a:spcAft>
                <a:spcPts val="0"/>
              </a:spcAft>
              <a:buSzPts val="5600"/>
              <a:buNone/>
            </a:pPr>
            <a:r>
              <a:rPr lang="ru-RU" sz="9600">
                <a:latin typeface="Arial"/>
                <a:ea typeface="Arial"/>
                <a:cs typeface="Arial"/>
                <a:sym typeface="Arial"/>
              </a:rPr>
              <a:t>родственников</a:t>
            </a:r>
            <a:endParaRPr lang="ru-RU" sz="9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2400"/>
              </a:spcBef>
              <a:spcAft>
                <a:spcPts val="0"/>
              </a:spcAft>
              <a:buSzPts val="5600"/>
              <a:buNone/>
            </a:pPr>
            <a:r>
              <a:rPr lang="ru-RU" sz="9600" dirty="0">
                <a:latin typeface="Arial"/>
                <a:ea typeface="Arial"/>
                <a:cs typeface="Arial"/>
                <a:sym typeface="Arial"/>
              </a:rPr>
              <a:t>к</a:t>
            </a:r>
            <a:r>
              <a:rPr lang="en-US" sz="9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600" dirty="0" err="1">
                <a:latin typeface="Arial"/>
                <a:ea typeface="Arial"/>
                <a:cs typeface="Arial"/>
                <a:sym typeface="Arial"/>
              </a:rPr>
              <a:t>свои</a:t>
            </a:r>
            <a:r>
              <a:rPr lang="ru-RU" sz="9600" dirty="0">
                <a:latin typeface="Arial"/>
                <a:ea typeface="Arial"/>
                <a:cs typeface="Arial"/>
                <a:sym typeface="Arial"/>
              </a:rPr>
              <a:t>м</a:t>
            </a:r>
            <a:r>
              <a:rPr lang="en-US" sz="9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600" dirty="0" err="1">
                <a:latin typeface="Arial"/>
                <a:ea typeface="Arial"/>
                <a:cs typeface="Arial"/>
                <a:sym typeface="Arial"/>
              </a:rPr>
              <a:t>ежедневны</a:t>
            </a:r>
            <a:r>
              <a:rPr lang="ru-RU" sz="9600" dirty="0">
                <a:latin typeface="Arial"/>
                <a:ea typeface="Arial"/>
                <a:cs typeface="Arial"/>
                <a:sym typeface="Arial"/>
              </a:rPr>
              <a:t>м</a:t>
            </a:r>
            <a:r>
              <a:rPr lang="en-US" sz="9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600" dirty="0" err="1">
                <a:latin typeface="Arial"/>
                <a:ea typeface="Arial"/>
                <a:cs typeface="Arial"/>
                <a:sym typeface="Arial"/>
              </a:rPr>
              <a:t>дела</a:t>
            </a:r>
            <a:r>
              <a:rPr lang="ru-RU" sz="9600" dirty="0">
                <a:latin typeface="Arial"/>
                <a:ea typeface="Arial"/>
                <a:cs typeface="Arial"/>
                <a:sym typeface="Arial"/>
              </a:rPr>
              <a:t>м</a:t>
            </a:r>
            <a:endParaRPr sz="96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0" name="Google Shape;310;g7f88c43db7_1_1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66650" y="9174480"/>
            <a:ext cx="3112200" cy="4000994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g7f88c43db7_1_129"/>
          <p:cNvSpPr txBox="1">
            <a:spLocks noGrp="1"/>
          </p:cNvSpPr>
          <p:nvPr>
            <p:ph type="title"/>
          </p:nvPr>
        </p:nvSpPr>
        <p:spPr>
          <a:xfrm>
            <a:off x="1727200" y="1418899"/>
            <a:ext cx="20929500" cy="17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Позаботьтесь о себе и о близких</a:t>
            </a:r>
            <a:endParaRPr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55"/>
    </mc:Choice>
    <mc:Fallback xmlns="">
      <p:transition spd="slow" advTm="9855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7f88c43db7_1_134"/>
          <p:cNvSpPr txBox="1">
            <a:spLocks noGrp="1"/>
          </p:cNvSpPr>
          <p:nvPr>
            <p:ph type="body" idx="1"/>
          </p:nvPr>
        </p:nvSpPr>
        <p:spPr>
          <a:xfrm>
            <a:off x="1727200" y="3761200"/>
            <a:ext cx="20929500" cy="7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ctr" rtl="0">
              <a:spcBef>
                <a:spcPts val="2400"/>
              </a:spcBef>
              <a:spcAft>
                <a:spcPts val="0"/>
              </a:spcAft>
              <a:buSzPts val="5600"/>
              <a:buNone/>
            </a:pPr>
            <a:r>
              <a:rPr lang="en-US" sz="9600" dirty="0" err="1">
                <a:latin typeface="Arial"/>
                <a:ea typeface="Arial"/>
                <a:cs typeface="Arial"/>
                <a:sym typeface="Arial"/>
              </a:rPr>
              <a:t>Дистанционно</a:t>
            </a:r>
            <a:r>
              <a:rPr lang="en-US" sz="9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600" dirty="0" err="1">
                <a:latin typeface="Arial"/>
                <a:ea typeface="Arial"/>
                <a:cs typeface="Arial"/>
                <a:sym typeface="Arial"/>
              </a:rPr>
              <a:t>поддержи</a:t>
            </a:r>
            <a:r>
              <a:rPr lang="ru-RU" sz="9600" dirty="0" err="1">
                <a:latin typeface="Arial"/>
                <a:ea typeface="Arial"/>
                <a:cs typeface="Arial"/>
                <a:sym typeface="Arial"/>
              </a:rPr>
              <a:t>вайте</a:t>
            </a:r>
            <a:r>
              <a:rPr lang="en-US" sz="96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9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2400"/>
              </a:spcBef>
              <a:spcAft>
                <a:spcPts val="0"/>
              </a:spcAft>
              <a:buSzPts val="5600"/>
              <a:buNone/>
            </a:pPr>
            <a:r>
              <a:rPr lang="en-US" sz="9600" dirty="0" err="1">
                <a:latin typeface="Arial"/>
                <a:ea typeface="Arial"/>
                <a:cs typeface="Arial"/>
                <a:sym typeface="Arial"/>
              </a:rPr>
              <a:t>своих</a:t>
            </a:r>
            <a:r>
              <a:rPr lang="en-US" sz="9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600" dirty="0" err="1">
                <a:latin typeface="Arial"/>
                <a:ea typeface="Arial"/>
                <a:cs typeface="Arial"/>
                <a:sym typeface="Arial"/>
              </a:rPr>
              <a:t>близких</a:t>
            </a:r>
            <a:r>
              <a:rPr lang="en-US" sz="96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9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5600"/>
              <a:buNone/>
            </a:pPr>
            <a:r>
              <a:rPr lang="en-US" sz="8000" dirty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8000" dirty="0" err="1">
                <a:latin typeface="Arial"/>
                <a:ea typeface="Arial"/>
                <a:cs typeface="Arial"/>
                <a:sym typeface="Arial"/>
              </a:rPr>
              <a:t>переписка</a:t>
            </a:r>
            <a:r>
              <a:rPr lang="en-US" sz="8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0" dirty="0" err="1">
                <a:latin typeface="Arial"/>
                <a:ea typeface="Arial"/>
                <a:cs typeface="Arial"/>
                <a:sym typeface="Arial"/>
              </a:rPr>
              <a:t>с</a:t>
            </a:r>
            <a:r>
              <a:rPr lang="en-US" sz="8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0" dirty="0" err="1">
                <a:latin typeface="Arial"/>
                <a:ea typeface="Arial"/>
                <a:cs typeface="Arial"/>
                <a:sym typeface="Arial"/>
              </a:rPr>
              <a:t>друзьями</a:t>
            </a:r>
            <a:r>
              <a:rPr lang="en-US" sz="80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8000" dirty="0" err="1">
                <a:latin typeface="Arial"/>
                <a:ea typeface="Arial"/>
                <a:cs typeface="Arial"/>
                <a:sym typeface="Arial"/>
              </a:rPr>
              <a:t>вечерний</a:t>
            </a:r>
            <a:r>
              <a:rPr lang="en-US" sz="8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0" dirty="0" err="1">
                <a:latin typeface="Arial"/>
                <a:ea typeface="Arial"/>
                <a:cs typeface="Arial"/>
                <a:sym typeface="Arial"/>
              </a:rPr>
              <a:t>чай</a:t>
            </a:r>
            <a:r>
              <a:rPr lang="en-US" sz="8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0" dirty="0" err="1">
                <a:latin typeface="Arial"/>
                <a:ea typeface="Arial"/>
                <a:cs typeface="Arial"/>
                <a:sym typeface="Arial"/>
              </a:rPr>
              <a:t>с</a:t>
            </a:r>
            <a:r>
              <a:rPr lang="en-US" sz="8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0" dirty="0" err="1">
                <a:latin typeface="Arial"/>
                <a:ea typeface="Arial"/>
                <a:cs typeface="Arial"/>
                <a:sym typeface="Arial"/>
              </a:rPr>
              <a:t>бабушкой</a:t>
            </a:r>
            <a:r>
              <a:rPr lang="en-US" sz="8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0" dirty="0" err="1">
                <a:latin typeface="Arial"/>
                <a:ea typeface="Arial"/>
                <a:cs typeface="Arial"/>
                <a:sym typeface="Arial"/>
              </a:rPr>
              <a:t>через</a:t>
            </a:r>
            <a:r>
              <a:rPr lang="en-US" sz="8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0" dirty="0" err="1">
                <a:latin typeface="Arial"/>
                <a:ea typeface="Arial"/>
                <a:cs typeface="Arial"/>
                <a:sym typeface="Arial"/>
              </a:rPr>
              <a:t>видеосвязь</a:t>
            </a:r>
            <a:r>
              <a:rPr lang="en-US" sz="8000" dirty="0">
                <a:latin typeface="Arial"/>
                <a:ea typeface="Arial"/>
                <a:cs typeface="Arial"/>
                <a:sym typeface="Arial"/>
              </a:rPr>
              <a:t>)</a:t>
            </a:r>
            <a:endParaRPr sz="8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g7f88c43db7_1_134"/>
          <p:cNvSpPr txBox="1">
            <a:spLocks noGrp="1"/>
          </p:cNvSpPr>
          <p:nvPr>
            <p:ph type="title"/>
          </p:nvPr>
        </p:nvSpPr>
        <p:spPr>
          <a:xfrm>
            <a:off x="1727200" y="1576549"/>
            <a:ext cx="20929500" cy="15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Позаботьтесь о себе и о близких</a:t>
            </a:r>
            <a:endParaRPr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00"/>
    </mc:Choice>
    <mc:Fallback xmlns="">
      <p:transition spd="slow" advTm="141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2c471ce1f_1_4"/>
          <p:cNvSpPr txBox="1">
            <a:spLocks noGrp="1"/>
          </p:cNvSpPr>
          <p:nvPr>
            <p:ph type="title"/>
          </p:nvPr>
        </p:nvSpPr>
        <p:spPr>
          <a:xfrm>
            <a:off x="1727200" y="4774700"/>
            <a:ext cx="20929500" cy="56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2000" b="1" dirty="0" err="1"/>
              <a:t>Как</a:t>
            </a:r>
            <a:r>
              <a:rPr lang="en-US" sz="12000" b="1" dirty="0"/>
              <a:t> </a:t>
            </a:r>
            <a:r>
              <a:rPr lang="en-US" sz="12000" b="1" dirty="0" err="1"/>
              <a:t>снизить</a:t>
            </a:r>
            <a:r>
              <a:rPr lang="en-US" sz="12000" b="1" dirty="0"/>
              <a:t> </a:t>
            </a:r>
            <a:r>
              <a:rPr lang="en-US" sz="12000" b="1" dirty="0" err="1"/>
              <a:t>риски</a:t>
            </a:r>
            <a:r>
              <a:rPr lang="en-US" sz="12000" b="1" dirty="0"/>
              <a:t> </a:t>
            </a:r>
            <a:r>
              <a:rPr lang="en-US" sz="12000" b="1" dirty="0" err="1"/>
              <a:t>заражения</a:t>
            </a:r>
            <a:r>
              <a:rPr lang="ru-RU" sz="12000" b="1" dirty="0"/>
              <a:t> </a:t>
            </a:r>
            <a:r>
              <a:rPr lang="en-US" sz="12000" b="1" dirty="0"/>
              <a:t>COVID-19?</a:t>
            </a:r>
            <a:endParaRPr sz="12000" b="1" dirty="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78"/>
    </mc:Choice>
    <mc:Fallback xmlns="">
      <p:transition spd="slow" advTm="6778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7f88c43db7_1_6"/>
          <p:cNvSpPr txBox="1">
            <a:spLocks noGrp="1"/>
          </p:cNvSpPr>
          <p:nvPr>
            <p:ph type="body" idx="1"/>
          </p:nvPr>
        </p:nvSpPr>
        <p:spPr>
          <a:xfrm>
            <a:off x="1727200" y="1003300"/>
            <a:ext cx="20929500" cy="2288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>
              <a:lnSpc>
                <a:spcPct val="80000"/>
              </a:lnSpc>
              <a:spcBef>
                <a:spcPts val="2400"/>
              </a:spcBef>
              <a:buSzPts val="3600"/>
            </a:pPr>
            <a:r>
              <a:rPr lang="ru-RU" sz="4400" dirty="0"/>
              <a:t>Институт перинатологии и педиатрии </a:t>
            </a:r>
          </a:p>
          <a:p>
            <a:pPr marL="0" lvl="0" indent="0">
              <a:lnSpc>
                <a:spcPct val="80000"/>
              </a:lnSpc>
              <a:spcBef>
                <a:spcPts val="2400"/>
              </a:spcBef>
              <a:buSzPts val="3600"/>
            </a:pPr>
            <a:r>
              <a:rPr lang="ru-RU" sz="4400" dirty="0"/>
              <a:t>ФГБУ “НМИЦ им. </a:t>
            </a:r>
            <a:r>
              <a:rPr lang="ru-RU" sz="4400" dirty="0" err="1"/>
              <a:t>В.А.Алмазова</a:t>
            </a:r>
            <a:r>
              <a:rPr lang="ru-RU" sz="4400" dirty="0"/>
              <a:t>” Минздрава РФ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323" name="Google Shape;323;g7f88c43db7_1_6"/>
          <p:cNvSpPr txBox="1">
            <a:spLocks noGrp="1"/>
          </p:cNvSpPr>
          <p:nvPr>
            <p:ph type="body" idx="2"/>
          </p:nvPr>
        </p:nvSpPr>
        <p:spPr>
          <a:xfrm>
            <a:off x="1727200" y="3828774"/>
            <a:ext cx="20929500" cy="7814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SzPts val="3600"/>
              <a:buNone/>
            </a:pPr>
            <a:r>
              <a:rPr lang="en-US" sz="7200" b="1" dirty="0">
                <a:latin typeface="Arial"/>
                <a:ea typeface="Arial"/>
                <a:cs typeface="Arial"/>
                <a:sym typeface="Arial"/>
              </a:rPr>
              <a:t>СПАСИБО</a:t>
            </a:r>
            <a:r>
              <a:rPr lang="en-US" sz="6000" b="1" dirty="0">
                <a:latin typeface="Arial"/>
                <a:ea typeface="Arial"/>
                <a:cs typeface="Arial"/>
                <a:sym typeface="Arial"/>
              </a:rPr>
              <a:t>, </a:t>
            </a:r>
            <a:endParaRPr lang="ru-RU" sz="60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600"/>
              <a:buNone/>
            </a:pPr>
            <a:r>
              <a:rPr lang="en-US" sz="6000" b="1" dirty="0">
                <a:latin typeface="Arial"/>
                <a:ea typeface="Arial"/>
                <a:cs typeface="Arial"/>
                <a:sym typeface="Arial"/>
              </a:rPr>
              <a:t>ЧТО </a:t>
            </a:r>
            <a:r>
              <a:rPr lang="ru-RU" sz="6000" b="1" dirty="0">
                <a:latin typeface="Arial"/>
                <a:ea typeface="Arial"/>
                <a:cs typeface="Arial"/>
                <a:sym typeface="Arial"/>
              </a:rPr>
              <a:t>БЕРЕЖЕТЕ СЕБЯ И СВОИХ БЛИЗКИХ </a:t>
            </a:r>
          </a:p>
          <a:p>
            <a:pPr marL="0" lvl="0" indent="0" algn="ctr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600"/>
              <a:buNone/>
            </a:pPr>
            <a:r>
              <a:rPr lang="ru-RU" sz="6000" b="1" dirty="0">
                <a:latin typeface="Arial"/>
                <a:ea typeface="Arial"/>
                <a:cs typeface="Arial"/>
                <a:sym typeface="Arial"/>
              </a:rPr>
              <a:t>И </a:t>
            </a:r>
            <a:r>
              <a:rPr lang="en-US" sz="6000" b="1" dirty="0">
                <a:latin typeface="Arial"/>
                <a:ea typeface="Arial"/>
                <a:cs typeface="Arial"/>
                <a:sym typeface="Arial"/>
              </a:rPr>
              <a:t>ПОМОГАЕТЕ</a:t>
            </a:r>
            <a:r>
              <a:rPr lang="en-US" sz="6000" dirty="0">
                <a:latin typeface="Arial"/>
                <a:ea typeface="Arial"/>
                <a:cs typeface="Arial"/>
                <a:sym typeface="Arial"/>
              </a:rPr>
              <a:t> </a:t>
            </a:r>
            <a:endParaRPr lang="ru-RU" sz="6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600"/>
              <a:buNone/>
            </a:pPr>
            <a:r>
              <a:rPr lang="en-US" sz="6000" b="1" dirty="0">
                <a:latin typeface="Arial"/>
                <a:ea typeface="Arial"/>
                <a:cs typeface="Arial"/>
                <a:sym typeface="Arial"/>
              </a:rPr>
              <a:t>ОСТАНОВИТЬ РАСПРОСТРАНЕНИЕ COVID-19!</a:t>
            </a:r>
            <a:endParaRPr sz="6000" b="1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17"/>
    </mc:Choice>
    <mc:Fallback xmlns="">
      <p:transition spd="slow" advTm="9517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82e5da9396_0_66"/>
          <p:cNvSpPr txBox="1">
            <a:spLocks noGrp="1"/>
          </p:cNvSpPr>
          <p:nvPr>
            <p:ph type="body" idx="1"/>
          </p:nvPr>
        </p:nvSpPr>
        <p:spPr>
          <a:xfrm>
            <a:off x="1727200" y="1003300"/>
            <a:ext cx="20929500" cy="164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>
              <a:lnSpc>
                <a:spcPct val="80000"/>
              </a:lnSpc>
              <a:spcBef>
                <a:spcPts val="2400"/>
              </a:spcBef>
              <a:buSzPts val="3600"/>
            </a:pPr>
            <a:r>
              <a:rPr lang="ru-RU" sz="4000" dirty="0"/>
              <a:t>Институт перинатологии и педиатрии </a:t>
            </a:r>
          </a:p>
          <a:p>
            <a:pPr marL="0" lvl="0" indent="0">
              <a:lnSpc>
                <a:spcPct val="80000"/>
              </a:lnSpc>
              <a:spcBef>
                <a:spcPts val="2400"/>
              </a:spcBef>
              <a:buSzPts val="3600"/>
            </a:pPr>
            <a:r>
              <a:rPr lang="ru-RU" sz="4000" dirty="0"/>
              <a:t>ФГБУ “НМИЦ им. </a:t>
            </a:r>
            <a:r>
              <a:rPr lang="ru-RU" sz="4000" dirty="0" err="1"/>
              <a:t>В.А.Алмазова</a:t>
            </a:r>
            <a:r>
              <a:rPr lang="ru-RU" sz="4000" dirty="0"/>
              <a:t>” Минздрава РФ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329" name="Google Shape;329;g82e5da9396_0_66"/>
          <p:cNvSpPr txBox="1">
            <a:spLocks noGrp="1"/>
          </p:cNvSpPr>
          <p:nvPr>
            <p:ph type="body" idx="2"/>
          </p:nvPr>
        </p:nvSpPr>
        <p:spPr>
          <a:xfrm>
            <a:off x="1727200" y="3688080"/>
            <a:ext cx="20929500" cy="9024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SzPts val="3600"/>
              <a:buNone/>
            </a:pPr>
            <a:r>
              <a:rPr lang="ru-RU" sz="4800" dirty="0"/>
              <a:t>Для Вас рекомендации составили:</a:t>
            </a:r>
          </a:p>
          <a:p>
            <a:pPr marL="0" lvl="0" indent="0" algn="ctr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SzPts val="3600"/>
              <a:buNone/>
            </a:pPr>
            <a:endParaRPr lang="ru-RU" sz="1600" dirty="0"/>
          </a:p>
          <a:p>
            <a:pPr marL="0" indent="0" algn="ctr">
              <a:buNone/>
            </a:pPr>
            <a:r>
              <a:rPr lang="ru-RU" sz="4800" dirty="0"/>
              <a:t>врач-акушер-гинеколог, фетальный хирург В.И. </a:t>
            </a:r>
            <a:r>
              <a:rPr lang="ru-RU" sz="4800" dirty="0" err="1"/>
              <a:t>Цибизова</a:t>
            </a:r>
            <a:endParaRPr lang="ru-RU" sz="4800" dirty="0"/>
          </a:p>
          <a:p>
            <a:pPr marL="0" indent="0" algn="ctr">
              <a:buNone/>
            </a:pPr>
            <a:r>
              <a:rPr lang="ru-RU" sz="4800" dirty="0"/>
              <a:t>психолог Т.Ю. </a:t>
            </a:r>
            <a:r>
              <a:rPr lang="ru-RU" sz="4800" dirty="0" err="1"/>
              <a:t>Шумова</a:t>
            </a:r>
            <a:endParaRPr lang="ru-RU" sz="4800" dirty="0"/>
          </a:p>
          <a:p>
            <a:pPr marL="0" indent="0" algn="ctr">
              <a:buNone/>
            </a:pPr>
            <a:endParaRPr lang="ru-RU" sz="4800" dirty="0"/>
          </a:p>
          <a:p>
            <a:pPr marL="0" indent="0" algn="ctr">
              <a:buNone/>
            </a:pPr>
            <a:r>
              <a:rPr lang="ru-RU" sz="4800" dirty="0"/>
              <a:t>Консультант - профессор  Д.К. </a:t>
            </a:r>
            <a:r>
              <a:rPr lang="ru-RU" sz="4800" dirty="0" err="1"/>
              <a:t>Ди</a:t>
            </a:r>
            <a:r>
              <a:rPr lang="ru-RU" sz="4800" dirty="0"/>
              <a:t> </a:t>
            </a:r>
            <a:r>
              <a:rPr lang="ru-RU" sz="4800" dirty="0" err="1"/>
              <a:t>Ренцо</a:t>
            </a:r>
            <a:endParaRPr lang="en-US" sz="4800" dirty="0"/>
          </a:p>
          <a:p>
            <a:pPr marL="0" indent="0" algn="ctr">
              <a:buNone/>
            </a:pPr>
            <a:endParaRPr sz="4800" dirty="0"/>
          </a:p>
          <a:p>
            <a:pPr marL="0" lvl="0" indent="0" algn="ctr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SzPts val="3600"/>
              <a:buNone/>
            </a:pPr>
            <a:r>
              <a:rPr lang="ru-RU" sz="4800" dirty="0"/>
              <a:t>под редакцией</a:t>
            </a:r>
            <a:endParaRPr sz="4800" dirty="0"/>
          </a:p>
          <a:p>
            <a:pPr marL="0" lvl="0" indent="0" algn="ctr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SzPts val="3600"/>
              <a:buNone/>
            </a:pPr>
            <a:r>
              <a:rPr lang="ru-RU" sz="4800" dirty="0"/>
              <a:t>к</a:t>
            </a:r>
            <a:r>
              <a:rPr lang="en-US" sz="4800" dirty="0"/>
              <a:t>.</a:t>
            </a:r>
            <a:r>
              <a:rPr lang="en-US" sz="4800" dirty="0" err="1"/>
              <a:t>м.н</a:t>
            </a:r>
            <a:r>
              <a:rPr lang="en-US" sz="4800" dirty="0"/>
              <a:t>.</a:t>
            </a:r>
            <a:r>
              <a:rPr lang="ru-RU" sz="4800" dirty="0"/>
              <a:t>, врач-педиатр Т.М. </a:t>
            </a:r>
            <a:r>
              <a:rPr lang="en-US" sz="4800" dirty="0" err="1"/>
              <a:t>Первунина</a:t>
            </a:r>
            <a:endParaRPr sz="4800" dirty="0"/>
          </a:p>
          <a:p>
            <a:pPr marL="0" lvl="0" indent="0" algn="ctr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SzPts val="3600"/>
              <a:buNone/>
            </a:pPr>
            <a:r>
              <a:rPr lang="en-US" sz="4800" dirty="0" err="1"/>
              <a:t>д.м.н</a:t>
            </a:r>
            <a:r>
              <a:rPr lang="en-US" sz="4800" dirty="0"/>
              <a:t>.</a:t>
            </a:r>
            <a:r>
              <a:rPr lang="ru-RU" sz="4800" dirty="0"/>
              <a:t>, врач-акушер-гинеколог Э.В. </a:t>
            </a:r>
            <a:r>
              <a:rPr lang="en-US" sz="4800"/>
              <a:t>Комличенко</a:t>
            </a:r>
            <a:endParaRPr lang="ru-RU" sz="4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80"/>
    </mc:Choice>
    <mc:Fallback xmlns="">
      <p:transition spd="slow" advTm="578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f88c43db7_1_46"/>
          <p:cNvSpPr txBox="1">
            <a:spLocks noGrp="1"/>
          </p:cNvSpPr>
          <p:nvPr>
            <p:ph type="body" idx="2"/>
          </p:nvPr>
        </p:nvSpPr>
        <p:spPr>
          <a:xfrm>
            <a:off x="1727250" y="4036800"/>
            <a:ext cx="20929500" cy="40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457200" lvl="0" indent="0" algn="ctr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SzPts val="3600"/>
              <a:buNone/>
            </a:pPr>
            <a:r>
              <a:rPr lang="en-US" sz="11000" dirty="0" err="1">
                <a:latin typeface="Arial"/>
                <a:ea typeface="Arial"/>
                <a:cs typeface="Arial"/>
                <a:sym typeface="Arial"/>
              </a:rPr>
              <a:t>Ограничить</a:t>
            </a:r>
            <a:r>
              <a:rPr lang="en-US" sz="11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0" dirty="0" err="1">
                <a:latin typeface="Arial"/>
                <a:ea typeface="Arial"/>
                <a:cs typeface="Arial"/>
                <a:sym typeface="Arial"/>
              </a:rPr>
              <a:t>круг</a:t>
            </a:r>
            <a:r>
              <a:rPr lang="en-US" sz="11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0" dirty="0" err="1">
                <a:latin typeface="Arial"/>
                <a:ea typeface="Arial"/>
                <a:cs typeface="Arial"/>
                <a:sym typeface="Arial"/>
              </a:rPr>
              <a:t>общения</a:t>
            </a:r>
            <a:endParaRPr sz="110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SzPts val="3600"/>
              <a:buNone/>
            </a:pPr>
            <a:endParaRPr sz="4800" dirty="0"/>
          </a:p>
        </p:txBody>
      </p:sp>
      <p:pic>
        <p:nvPicPr>
          <p:cNvPr id="123" name="Google Shape;123;g7f88c43db7_1_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33750" y="8770475"/>
            <a:ext cx="3960000" cy="39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7f88c43db7_1_46" descr="Clos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69975" y="9232650"/>
            <a:ext cx="3261600" cy="32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7f88c43db7_1_46"/>
          <p:cNvSpPr txBox="1">
            <a:spLocks noGrp="1"/>
          </p:cNvSpPr>
          <p:nvPr>
            <p:ph type="title"/>
          </p:nvPr>
        </p:nvSpPr>
        <p:spPr>
          <a:xfrm>
            <a:off x="1981950" y="1126100"/>
            <a:ext cx="20496600" cy="22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b="1" dirty="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 dirty="0" err="1"/>
              <a:t>Как</a:t>
            </a:r>
            <a:r>
              <a:rPr lang="en-US" b="1" dirty="0"/>
              <a:t> </a:t>
            </a:r>
            <a:r>
              <a:rPr lang="en-US" b="1" dirty="0" err="1"/>
              <a:t>снизить</a:t>
            </a:r>
            <a:r>
              <a:rPr lang="en-US" b="1" dirty="0"/>
              <a:t> </a:t>
            </a:r>
            <a:r>
              <a:rPr lang="en-US" b="1" dirty="0" err="1"/>
              <a:t>риски</a:t>
            </a:r>
            <a:r>
              <a:rPr lang="en-US" b="1" dirty="0"/>
              <a:t> </a:t>
            </a:r>
            <a:r>
              <a:rPr lang="en-US" b="1" dirty="0" err="1"/>
              <a:t>заражения</a:t>
            </a:r>
            <a:r>
              <a:rPr lang="en-US" b="1" dirty="0"/>
              <a:t>?</a:t>
            </a:r>
            <a:endParaRPr b="1" dirty="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4"/>
    </mc:Choice>
    <mc:Fallback xmlns="">
      <p:transition spd="slow" advTm="429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f88c43db7_1_55"/>
          <p:cNvSpPr txBox="1">
            <a:spLocks noGrp="1"/>
          </p:cNvSpPr>
          <p:nvPr>
            <p:ph type="body" idx="2"/>
          </p:nvPr>
        </p:nvSpPr>
        <p:spPr>
          <a:xfrm>
            <a:off x="923400" y="3941375"/>
            <a:ext cx="21733200" cy="45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3600"/>
              <a:buNone/>
            </a:pPr>
            <a:r>
              <a:rPr lang="en-US" sz="10000" dirty="0" err="1"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en-US" sz="1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0" dirty="0" err="1">
                <a:latin typeface="Arial" panose="020B0604020202020204" pitchFamily="34" charset="0"/>
                <a:cs typeface="Arial" panose="020B0604020202020204" pitchFamily="34" charset="0"/>
              </a:rPr>
              <a:t>появляться</a:t>
            </a:r>
            <a:r>
              <a:rPr lang="en-US" sz="1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0" dirty="0" err="1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sz="1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0" dirty="0" err="1">
                <a:latin typeface="Arial" panose="020B0604020202020204" pitchFamily="34" charset="0"/>
                <a:cs typeface="Arial" panose="020B0604020202020204" pitchFamily="34" charset="0"/>
              </a:rPr>
              <a:t>местах</a:t>
            </a:r>
            <a:r>
              <a:rPr lang="en-US" sz="1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1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3600"/>
              <a:buNone/>
            </a:pPr>
            <a:r>
              <a:rPr lang="en-US" sz="10000" dirty="0" err="1">
                <a:latin typeface="Arial" panose="020B0604020202020204" pitchFamily="34" charset="0"/>
                <a:cs typeface="Arial" panose="020B0604020202020204" pitchFamily="34" charset="0"/>
              </a:rPr>
              <a:t>скопления</a:t>
            </a:r>
            <a:r>
              <a:rPr lang="en-US" sz="1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0" dirty="0" err="1">
                <a:latin typeface="Arial" panose="020B0604020202020204" pitchFamily="34" charset="0"/>
                <a:cs typeface="Arial" panose="020B0604020202020204" pitchFamily="34" charset="0"/>
              </a:rPr>
              <a:t>людей</a:t>
            </a:r>
            <a:endParaRPr sz="1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1" name="Google Shape;131;g7f88c43db7_1_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41356" y="8762300"/>
            <a:ext cx="4060163" cy="4060163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7f88c43db7_1_55"/>
          <p:cNvSpPr txBox="1">
            <a:spLocks noGrp="1"/>
          </p:cNvSpPr>
          <p:nvPr>
            <p:ph type="title"/>
          </p:nvPr>
        </p:nvSpPr>
        <p:spPr>
          <a:xfrm>
            <a:off x="1727100" y="946372"/>
            <a:ext cx="20929500" cy="23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b="1" dirty="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 dirty="0" err="1"/>
              <a:t>Как</a:t>
            </a:r>
            <a:r>
              <a:rPr lang="en-US" b="1" dirty="0"/>
              <a:t> </a:t>
            </a:r>
            <a:r>
              <a:rPr lang="en-US" b="1" dirty="0" err="1"/>
              <a:t>снизить</a:t>
            </a:r>
            <a:r>
              <a:rPr lang="en-US" b="1" dirty="0"/>
              <a:t> </a:t>
            </a:r>
            <a:r>
              <a:rPr lang="en-US" b="1" dirty="0" err="1"/>
              <a:t>риски</a:t>
            </a:r>
            <a:r>
              <a:rPr lang="en-US" b="1" dirty="0"/>
              <a:t> </a:t>
            </a:r>
            <a:r>
              <a:rPr lang="en-US" b="1" dirty="0" err="1"/>
              <a:t>заражения</a:t>
            </a:r>
            <a:r>
              <a:rPr lang="en-US" b="1" dirty="0"/>
              <a:t>?</a:t>
            </a:r>
            <a:endParaRPr b="1" dirty="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pic>
        <p:nvPicPr>
          <p:cNvPr id="133" name="Google Shape;133;g7f88c43db7_1_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2375" y="9221399"/>
            <a:ext cx="3261600" cy="3284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18"/>
    </mc:Choice>
    <mc:Fallback xmlns="">
      <p:transition spd="slow" advTm="551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f88c43db7_1_64"/>
          <p:cNvSpPr txBox="1"/>
          <p:nvPr/>
        </p:nvSpPr>
        <p:spPr>
          <a:xfrm>
            <a:off x="923400" y="3648600"/>
            <a:ext cx="21733200" cy="47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457200" marR="0" lvl="0" indent="0" algn="l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None/>
            </a:pPr>
            <a:endParaRPr sz="4800" b="0" i="0" u="none" strike="noStrike" cap="none" dirty="0">
              <a:solidFill>
                <a:srgbClr val="4A4A4A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None/>
            </a:pPr>
            <a:r>
              <a:rPr lang="en-US" sz="10000" b="0" i="0" u="none" strike="noStrike" cap="none" dirty="0" err="1">
                <a:solidFill>
                  <a:srgbClr val="4A4A4A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При</a:t>
            </a:r>
            <a:r>
              <a:rPr lang="en-US" sz="10000" b="0" i="0" u="none" strike="noStrike" cap="none" dirty="0">
                <a:solidFill>
                  <a:srgbClr val="4A4A4A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 </a:t>
            </a:r>
            <a:r>
              <a:rPr lang="en-US" sz="10000" b="0" i="0" u="none" strike="noStrike" cap="none" dirty="0" err="1">
                <a:solidFill>
                  <a:srgbClr val="4A4A4A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общении</a:t>
            </a:r>
            <a:r>
              <a:rPr lang="en-US" sz="10000" b="0" i="0" u="none" strike="noStrike" cap="none" dirty="0">
                <a:solidFill>
                  <a:srgbClr val="4A4A4A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 </a:t>
            </a:r>
            <a:r>
              <a:rPr lang="en-US" sz="10000" b="0" i="0" u="none" strike="noStrike" cap="none" dirty="0" err="1">
                <a:solidFill>
                  <a:srgbClr val="4A4A4A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соблюдать</a:t>
            </a:r>
            <a:r>
              <a:rPr lang="en-US" sz="10000" b="0" i="0" u="none" strike="noStrike" cap="none" dirty="0">
                <a:solidFill>
                  <a:srgbClr val="4A4A4A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 </a:t>
            </a:r>
            <a:r>
              <a:rPr lang="en-US" sz="10000" b="0" i="0" u="none" strike="noStrike" cap="none" dirty="0" err="1">
                <a:solidFill>
                  <a:srgbClr val="4A4A4A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дистанцию</a:t>
            </a:r>
            <a:r>
              <a:rPr lang="en-US" sz="10000" b="0" i="0" u="none" strike="noStrike" cap="none" dirty="0">
                <a:solidFill>
                  <a:srgbClr val="4A4A4A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 </a:t>
            </a:r>
            <a:r>
              <a:rPr lang="en-US" sz="10000" b="0" i="0" u="none" strike="noStrike" cap="none" dirty="0" err="1">
                <a:solidFill>
                  <a:srgbClr val="4A4A4A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более</a:t>
            </a:r>
            <a:r>
              <a:rPr lang="en-US" sz="10000" b="0" i="0" u="none" strike="noStrike" cap="none" dirty="0">
                <a:solidFill>
                  <a:srgbClr val="4A4A4A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 </a:t>
            </a:r>
            <a:r>
              <a:rPr lang="en-US" sz="10000" dirty="0">
                <a:solidFill>
                  <a:srgbClr val="4A4A4A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1</a:t>
            </a:r>
            <a:r>
              <a:rPr lang="en-US" sz="10000" b="0" i="0" u="none" strike="noStrike" cap="none" dirty="0">
                <a:solidFill>
                  <a:srgbClr val="4A4A4A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 </a:t>
            </a:r>
            <a:r>
              <a:rPr lang="en-US" sz="10000" b="0" i="0" u="none" strike="noStrike" cap="none" dirty="0" err="1">
                <a:solidFill>
                  <a:srgbClr val="4A4A4A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метр</a:t>
            </a:r>
            <a:r>
              <a:rPr lang="en-US" sz="10000" dirty="0" err="1">
                <a:solidFill>
                  <a:srgbClr val="4A4A4A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а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39" name="Google Shape;139;g7f88c43db7_1_64" descr="Ti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53075" y="8096525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7f88c43db7_1_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47875" y="9264425"/>
            <a:ext cx="3505200" cy="3505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" name="Google Shape;141;g7f88c43db7_1_64"/>
          <p:cNvCxnSpPr/>
          <p:nvPr/>
        </p:nvCxnSpPr>
        <p:spPr>
          <a:xfrm>
            <a:off x="11430000" y="10388600"/>
            <a:ext cx="1498600" cy="0"/>
          </a:xfrm>
          <a:prstGeom prst="straightConnector1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42" name="Google Shape;142;g7f88c43db7_1_64"/>
          <p:cNvSpPr txBox="1"/>
          <p:nvPr/>
        </p:nvSpPr>
        <p:spPr>
          <a:xfrm>
            <a:off x="11684000" y="9671334"/>
            <a:ext cx="990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en-US" sz="3600" b="1" i="0" u="none" strike="noStrike" cap="none" dirty="0" err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м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7f88c43db7_1_64"/>
          <p:cNvSpPr txBox="1">
            <a:spLocks noGrp="1"/>
          </p:cNvSpPr>
          <p:nvPr>
            <p:ph type="title"/>
          </p:nvPr>
        </p:nvSpPr>
        <p:spPr>
          <a:xfrm>
            <a:off x="2657625" y="946375"/>
            <a:ext cx="19998900" cy="22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b="1" dirty="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 dirty="0" err="1"/>
              <a:t>Как</a:t>
            </a:r>
            <a:r>
              <a:rPr lang="en-US" b="1" dirty="0"/>
              <a:t> </a:t>
            </a:r>
            <a:r>
              <a:rPr lang="en-US" b="1" dirty="0" err="1"/>
              <a:t>снизить</a:t>
            </a:r>
            <a:r>
              <a:rPr lang="en-US" b="1" dirty="0"/>
              <a:t> </a:t>
            </a:r>
            <a:r>
              <a:rPr lang="en-US" b="1" dirty="0" err="1"/>
              <a:t>риски</a:t>
            </a:r>
            <a:r>
              <a:rPr lang="en-US" b="1" dirty="0"/>
              <a:t> </a:t>
            </a:r>
            <a:r>
              <a:rPr lang="en-US" b="1" dirty="0" err="1"/>
              <a:t>заражения</a:t>
            </a:r>
            <a:r>
              <a:rPr lang="en-US" b="1" dirty="0"/>
              <a:t>?</a:t>
            </a:r>
            <a:endParaRPr b="1" dirty="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54"/>
    </mc:Choice>
    <mc:Fallback xmlns="">
      <p:transition spd="slow" advTm="705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f88c43db7_1_73"/>
          <p:cNvSpPr txBox="1"/>
          <p:nvPr/>
        </p:nvSpPr>
        <p:spPr>
          <a:xfrm>
            <a:off x="923400" y="3896325"/>
            <a:ext cx="21733200" cy="3902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457200" marR="0" lvl="0" indent="0" algn="l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None/>
            </a:pPr>
            <a:endParaRPr sz="4800" b="0" i="0" u="none" strike="noStrike" cap="none" dirty="0">
              <a:solidFill>
                <a:srgbClr val="4A4A4A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None/>
            </a:pPr>
            <a:r>
              <a:rPr lang="en-US" sz="10000" b="0" i="0" u="none" strike="noStrike" cap="none" dirty="0" err="1">
                <a:solidFill>
                  <a:srgbClr val="4A4A4A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Регулярно</a:t>
            </a:r>
            <a:r>
              <a:rPr lang="en-US" sz="10000" b="0" i="0" u="none" strike="noStrike" cap="none" dirty="0">
                <a:solidFill>
                  <a:srgbClr val="4A4A4A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 </a:t>
            </a:r>
            <a:r>
              <a:rPr lang="en-US" sz="10000" b="0" i="0" u="none" strike="noStrike" cap="none" dirty="0" err="1">
                <a:solidFill>
                  <a:srgbClr val="4A4A4A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убирать</a:t>
            </a:r>
            <a:r>
              <a:rPr lang="en-US" sz="10000" b="0" i="0" u="none" strike="noStrike" cap="none" dirty="0">
                <a:solidFill>
                  <a:srgbClr val="4A4A4A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 </a:t>
            </a:r>
            <a:r>
              <a:rPr lang="en-US" sz="10000" b="0" i="0" u="none" strike="noStrike" cap="none" dirty="0" err="1">
                <a:solidFill>
                  <a:srgbClr val="4A4A4A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и</a:t>
            </a:r>
            <a:r>
              <a:rPr lang="en-US" sz="10000" b="0" i="0" u="none" strike="noStrike" cap="none" dirty="0">
                <a:solidFill>
                  <a:srgbClr val="4A4A4A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 </a:t>
            </a:r>
            <a:r>
              <a:rPr lang="en-US" sz="10000" b="0" i="0" u="none" strike="noStrike" cap="none" dirty="0" err="1">
                <a:solidFill>
                  <a:srgbClr val="4A4A4A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проветривать</a:t>
            </a:r>
            <a:r>
              <a:rPr lang="en-US" sz="10000" b="0" i="0" u="none" strike="noStrike" cap="none" dirty="0">
                <a:solidFill>
                  <a:srgbClr val="4A4A4A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 </a:t>
            </a:r>
            <a:r>
              <a:rPr lang="en-US" sz="10000" b="0" i="0" u="none" strike="noStrike" cap="none" dirty="0" err="1">
                <a:solidFill>
                  <a:srgbClr val="4A4A4A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помещения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49" name="Google Shape;149;g7f88c43db7_1_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85137" y="8741967"/>
            <a:ext cx="4285037" cy="3902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7f88c43db7_1_73" descr="Tic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53075" y="8096525"/>
            <a:ext cx="1800000" cy="1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7f88c43db7_1_73"/>
          <p:cNvSpPr txBox="1">
            <a:spLocks noGrp="1"/>
          </p:cNvSpPr>
          <p:nvPr>
            <p:ph type="title"/>
          </p:nvPr>
        </p:nvSpPr>
        <p:spPr>
          <a:xfrm>
            <a:off x="1727100" y="946373"/>
            <a:ext cx="20929500" cy="22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b="1" dirty="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 dirty="0" err="1"/>
              <a:t>Как</a:t>
            </a:r>
            <a:r>
              <a:rPr lang="en-US" b="1" dirty="0"/>
              <a:t> </a:t>
            </a:r>
            <a:r>
              <a:rPr lang="en-US" b="1" dirty="0" err="1"/>
              <a:t>снизить</a:t>
            </a:r>
            <a:r>
              <a:rPr lang="en-US" b="1" dirty="0"/>
              <a:t> </a:t>
            </a:r>
            <a:r>
              <a:rPr lang="en-US" b="1" dirty="0" err="1"/>
              <a:t>риски</a:t>
            </a:r>
            <a:r>
              <a:rPr lang="en-US" b="1" dirty="0"/>
              <a:t> </a:t>
            </a:r>
            <a:r>
              <a:rPr lang="en-US" b="1" dirty="0" err="1"/>
              <a:t>заражения</a:t>
            </a:r>
            <a:r>
              <a:rPr lang="en-US" b="1" dirty="0"/>
              <a:t>?</a:t>
            </a:r>
            <a:endParaRPr b="1" dirty="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91"/>
    </mc:Choice>
    <mc:Fallback xmlns="">
      <p:transition spd="slow" advTm="679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f88c43db7_1_82"/>
          <p:cNvSpPr txBox="1"/>
          <p:nvPr/>
        </p:nvSpPr>
        <p:spPr>
          <a:xfrm>
            <a:off x="923400" y="3873825"/>
            <a:ext cx="21733200" cy="3746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457200" marR="0" lvl="0" indent="0" algn="l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None/>
            </a:pPr>
            <a:endParaRPr sz="4800" b="0" i="0" u="none" strike="noStrike" cap="none" dirty="0">
              <a:solidFill>
                <a:srgbClr val="4A4A4A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None/>
            </a:pPr>
            <a:r>
              <a:rPr lang="en-US" sz="10000" b="0" i="0" u="none" strike="noStrike" cap="none" dirty="0" err="1">
                <a:solidFill>
                  <a:srgbClr val="4A4A4A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Мыть</a:t>
            </a:r>
            <a:r>
              <a:rPr lang="en-US" sz="10000" b="0" i="0" u="none" strike="noStrike" cap="none" dirty="0">
                <a:solidFill>
                  <a:srgbClr val="4A4A4A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 </a:t>
            </a:r>
            <a:r>
              <a:rPr lang="en-US" sz="10000" b="0" i="0" u="none" strike="noStrike" cap="none" dirty="0" err="1">
                <a:solidFill>
                  <a:srgbClr val="4A4A4A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руки</a:t>
            </a:r>
            <a:r>
              <a:rPr lang="en-US" sz="10000" b="0" i="0" u="none" strike="noStrike" cap="none" dirty="0">
                <a:solidFill>
                  <a:srgbClr val="4A4A4A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 </a:t>
            </a:r>
            <a:r>
              <a:rPr lang="en-US" sz="10000" b="0" i="0" u="none" strike="noStrike" cap="none" dirty="0" err="1">
                <a:solidFill>
                  <a:srgbClr val="4A4A4A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более</a:t>
            </a:r>
            <a:r>
              <a:rPr lang="en-US" sz="10000" b="0" i="0" u="none" strike="noStrike" cap="none" dirty="0">
                <a:solidFill>
                  <a:srgbClr val="4A4A4A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 20 </a:t>
            </a:r>
            <a:r>
              <a:rPr lang="en-US" sz="10000" b="0" i="0" u="none" strike="noStrike" cap="none" dirty="0" err="1">
                <a:solidFill>
                  <a:srgbClr val="4A4A4A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секунд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57" name="Google Shape;157;g7f88c43db7_1_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70768" y="8731165"/>
            <a:ext cx="4038463" cy="4038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7f88c43db7_1_82" descr="Tic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53075" y="8096525"/>
            <a:ext cx="1800000" cy="1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7f88c43db7_1_82"/>
          <p:cNvSpPr txBox="1">
            <a:spLocks noGrp="1"/>
          </p:cNvSpPr>
          <p:nvPr>
            <p:ph type="title"/>
          </p:nvPr>
        </p:nvSpPr>
        <p:spPr>
          <a:xfrm>
            <a:off x="1727100" y="946372"/>
            <a:ext cx="20929500" cy="23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b="1" dirty="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 dirty="0" err="1"/>
              <a:t>Как</a:t>
            </a:r>
            <a:r>
              <a:rPr lang="en-US" b="1" dirty="0"/>
              <a:t> </a:t>
            </a:r>
            <a:r>
              <a:rPr lang="en-US" b="1" dirty="0" err="1"/>
              <a:t>снизить</a:t>
            </a:r>
            <a:r>
              <a:rPr lang="en-US" b="1" dirty="0"/>
              <a:t> </a:t>
            </a:r>
            <a:r>
              <a:rPr lang="en-US" b="1" dirty="0" err="1"/>
              <a:t>риски</a:t>
            </a:r>
            <a:r>
              <a:rPr lang="en-US" b="1" dirty="0"/>
              <a:t> </a:t>
            </a:r>
            <a:r>
              <a:rPr lang="en-US" b="1" dirty="0" err="1"/>
              <a:t>заражения</a:t>
            </a:r>
            <a:r>
              <a:rPr lang="en-US" b="1" dirty="0"/>
              <a:t>?</a:t>
            </a:r>
            <a:endParaRPr b="1" dirty="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18"/>
    </mc:Choice>
    <mc:Fallback xmlns="">
      <p:transition spd="slow" advTm="481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f88c43db7_1_91"/>
          <p:cNvSpPr txBox="1"/>
          <p:nvPr/>
        </p:nvSpPr>
        <p:spPr>
          <a:xfrm>
            <a:off x="923400" y="3873825"/>
            <a:ext cx="21733200" cy="45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None/>
            </a:pPr>
            <a:r>
              <a:rPr lang="en-US" sz="10000" b="0" i="0" u="none" strike="noStrike" cap="none" dirty="0" err="1">
                <a:solidFill>
                  <a:srgbClr val="4A4A4A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Не</a:t>
            </a:r>
            <a:r>
              <a:rPr lang="en-US" sz="10000" b="0" i="0" u="none" strike="noStrike" cap="none" dirty="0">
                <a:solidFill>
                  <a:srgbClr val="4A4A4A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 </a:t>
            </a:r>
            <a:r>
              <a:rPr lang="en-US" sz="10000" b="0" i="0" u="none" strike="noStrike" cap="none" dirty="0" err="1">
                <a:solidFill>
                  <a:srgbClr val="4A4A4A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прикасаться</a:t>
            </a:r>
            <a:r>
              <a:rPr lang="en-US" sz="10000" b="0" i="0" u="none" strike="noStrike" cap="none" dirty="0">
                <a:solidFill>
                  <a:srgbClr val="4A4A4A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 </a:t>
            </a:r>
            <a:r>
              <a:rPr lang="en-US" sz="10000" b="0" i="0" u="none" strike="noStrike" cap="none" dirty="0" err="1">
                <a:solidFill>
                  <a:srgbClr val="4A4A4A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к</a:t>
            </a:r>
            <a:r>
              <a:rPr lang="en-US" sz="10000" b="0" i="0" u="none" strike="noStrike" cap="none" dirty="0">
                <a:solidFill>
                  <a:srgbClr val="4A4A4A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 </a:t>
            </a:r>
            <a:r>
              <a:rPr lang="en-US" sz="10000" b="0" i="0" u="none" strike="noStrike" cap="none" dirty="0" err="1">
                <a:solidFill>
                  <a:srgbClr val="4A4A4A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лицу</a:t>
            </a:r>
            <a:r>
              <a:rPr lang="en-US" sz="10000" b="0" i="0" u="none" strike="noStrike" cap="none" dirty="0">
                <a:solidFill>
                  <a:srgbClr val="4A4A4A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 </a:t>
            </a:r>
            <a:r>
              <a:rPr lang="en-US" sz="10000" b="0" i="0" u="none" strike="noStrike" cap="none" dirty="0" err="1">
                <a:solidFill>
                  <a:srgbClr val="4A4A4A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руками</a:t>
            </a:r>
            <a:r>
              <a:rPr lang="en-US" sz="10000" b="0" i="0" u="none" strike="noStrike" cap="none" dirty="0">
                <a:solidFill>
                  <a:srgbClr val="4A4A4A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 - </a:t>
            </a:r>
            <a:endParaRPr sz="10000" b="0" i="0" u="none" strike="noStrike" cap="none" dirty="0">
              <a:solidFill>
                <a:srgbClr val="4A4A4A"/>
              </a:solidFill>
              <a:latin typeface="Arial" panose="020B0604020202020204" pitchFamily="34" charset="0"/>
              <a:ea typeface="Avenir"/>
              <a:cs typeface="Arial" panose="020B0604020202020204" pitchFamily="34" charset="0"/>
              <a:sym typeface="Avenir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None/>
            </a:pPr>
            <a:r>
              <a:rPr lang="en-US" sz="10000" b="0" i="0" u="none" strike="noStrike" cap="none" dirty="0" err="1">
                <a:solidFill>
                  <a:srgbClr val="4A4A4A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к</a:t>
            </a:r>
            <a:r>
              <a:rPr lang="en-US" sz="10000" b="0" i="0" u="none" strike="noStrike" cap="none" dirty="0">
                <a:solidFill>
                  <a:srgbClr val="4A4A4A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 </a:t>
            </a:r>
            <a:r>
              <a:rPr lang="en-US" sz="10000" b="0" i="0" u="none" strike="noStrike" cap="none" dirty="0" err="1">
                <a:solidFill>
                  <a:srgbClr val="4A4A4A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глазам</a:t>
            </a:r>
            <a:r>
              <a:rPr lang="en-US" sz="10000" b="0" i="0" u="none" strike="noStrike" cap="none" dirty="0">
                <a:solidFill>
                  <a:srgbClr val="4A4A4A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, </a:t>
            </a:r>
            <a:r>
              <a:rPr lang="en-US" sz="10000" b="0" i="0" u="none" strike="noStrike" cap="none" dirty="0" err="1">
                <a:solidFill>
                  <a:srgbClr val="4A4A4A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носу</a:t>
            </a:r>
            <a:r>
              <a:rPr lang="en-US" sz="10000" b="0" i="0" u="none" strike="noStrike" cap="none" dirty="0">
                <a:solidFill>
                  <a:srgbClr val="4A4A4A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, </a:t>
            </a:r>
            <a:r>
              <a:rPr lang="en-US" sz="10000" b="0" i="0" u="none" strike="noStrike" cap="none" dirty="0" err="1">
                <a:solidFill>
                  <a:srgbClr val="4A4A4A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рту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65" name="Google Shape;165;g7f88c43db7_1_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58650" y="8686800"/>
            <a:ext cx="4357250" cy="4082828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g7f88c43db7_1_91"/>
          <p:cNvSpPr txBox="1"/>
          <p:nvPr/>
        </p:nvSpPr>
        <p:spPr>
          <a:xfrm>
            <a:off x="1727100" y="946372"/>
            <a:ext cx="20929500" cy="23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Font typeface="Arial"/>
              <a:buNone/>
            </a:pPr>
            <a:endParaRPr sz="8600" b="1">
              <a:solidFill>
                <a:srgbClr val="4A4A4A"/>
              </a:solidFill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Font typeface="Arial"/>
              <a:buNone/>
            </a:pPr>
            <a:r>
              <a:rPr lang="en-US" sz="8600" b="1" i="0" u="none" strike="noStrike" cap="none">
                <a:solidFill>
                  <a:srgbClr val="4A4A4A"/>
                </a:solidFill>
              </a:rPr>
              <a:t>Как снизить риски заражения?</a:t>
            </a:r>
            <a:endParaRPr sz="1400" b="1" i="0" u="none" strike="noStrike" cap="none">
              <a:solidFill>
                <a:srgbClr val="000000"/>
              </a:solidFill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Font typeface="Arial"/>
              <a:buNone/>
            </a:pPr>
            <a:endParaRPr sz="8600" b="0" i="0" u="none" strike="noStrike" cap="none">
              <a:solidFill>
                <a:srgbClr val="4A4A4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g7f88c43db7_1_91" descr="Clos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61050" y="9297200"/>
            <a:ext cx="3261600" cy="326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62"/>
    </mc:Choice>
    <mc:Fallback xmlns="">
      <p:transition spd="slow" advTm="5562"/>
    </mc:Fallback>
  </mc:AlternateContent>
</p:sld>
</file>

<file path=ppt/theme/theme1.xml><?xml version="1.0" encoding="utf-8"?>
<a:theme xmlns:a="http://schemas.openxmlformats.org/drawingml/2006/main" name="26_FeatureStory">
  <a:themeElements>
    <a:clrScheme name="26_FeatureStory">
      <a:dk1>
        <a:srgbClr val="4A4A4A"/>
      </a:dk1>
      <a:lt1>
        <a:srgbClr val="F0EBE0"/>
      </a:lt1>
      <a:dk2>
        <a:srgbClr val="4A4A4B"/>
      </a:dk2>
      <a:lt2>
        <a:srgbClr val="C2C3C6"/>
      </a:lt2>
      <a:accent1>
        <a:srgbClr val="53BBE0"/>
      </a:accent1>
      <a:accent2>
        <a:srgbClr val="6DCFB9"/>
      </a:accent2>
      <a:accent3>
        <a:srgbClr val="90BF72"/>
      </a:accent3>
      <a:accent4>
        <a:srgbClr val="F2C449"/>
      </a:accent4>
      <a:accent5>
        <a:srgbClr val="FF4741"/>
      </a:accent5>
      <a:accent6>
        <a:srgbClr val="FF8700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6_FeatureStory">
  <a:themeElements>
    <a:clrScheme name="26_FeatureStory">
      <a:dk1>
        <a:srgbClr val="000000"/>
      </a:dk1>
      <a:lt1>
        <a:srgbClr val="FFFFFF"/>
      </a:lt1>
      <a:dk2>
        <a:srgbClr val="4A4A4B"/>
      </a:dk2>
      <a:lt2>
        <a:srgbClr val="C2C3C6"/>
      </a:lt2>
      <a:accent1>
        <a:srgbClr val="53BBE0"/>
      </a:accent1>
      <a:accent2>
        <a:srgbClr val="6DCFB9"/>
      </a:accent2>
      <a:accent3>
        <a:srgbClr val="90BF72"/>
      </a:accent3>
      <a:accent4>
        <a:srgbClr val="F2C449"/>
      </a:accent4>
      <a:accent5>
        <a:srgbClr val="FF4741"/>
      </a:accent5>
      <a:accent6>
        <a:srgbClr val="FF8700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508</Words>
  <Application>Microsoft Macintosh PowerPoint</Application>
  <PresentationFormat>Произвольный</PresentationFormat>
  <Paragraphs>116</Paragraphs>
  <Slides>31</Slides>
  <Notes>31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Avenir</vt:lpstr>
      <vt:lpstr>Helvetica Neue</vt:lpstr>
      <vt:lpstr>Arial</vt:lpstr>
      <vt:lpstr>26_FeatureStory</vt:lpstr>
      <vt:lpstr>Рекомендации специалистов  для будущих мам  в период эпидемии</vt:lpstr>
      <vt:lpstr>Дорогие беременные,</vt:lpstr>
      <vt:lpstr>Как снизить риски заражения COVID-19? </vt:lpstr>
      <vt:lpstr> Как снизить риски заражения? </vt:lpstr>
      <vt:lpstr> Как снизить риски заражения? </vt:lpstr>
      <vt:lpstr> Как снизить риски заражения? </vt:lpstr>
      <vt:lpstr> Как снизить риски заражения? </vt:lpstr>
      <vt:lpstr> Как снизить риски заражения? </vt:lpstr>
      <vt:lpstr>Презентация PowerPoint</vt:lpstr>
      <vt:lpstr>Презентация PowerPoint</vt:lpstr>
      <vt:lpstr>COVID-19 и беременность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Позаботьтесь о себе и  о своих близких </vt:lpstr>
      <vt:lpstr>Позаботьтесь о себе и о близких</vt:lpstr>
      <vt:lpstr>Позаботьтесь о себе и о близких</vt:lpstr>
      <vt:lpstr>Презентация PowerPoint</vt:lpstr>
      <vt:lpstr>Позаботьтесь о себе и о близких</vt:lpstr>
      <vt:lpstr>Позаботьтесь о себе и о близких</vt:lpstr>
      <vt:lpstr>Позаботьтесь о себе и о близких</vt:lpstr>
      <vt:lpstr>Позаботьтесь о себе и о близких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Временные протоколы ведения беременности и родов</dc:title>
  <cp:lastModifiedBy>Tatiana Shumova</cp:lastModifiedBy>
  <cp:revision>21</cp:revision>
  <dcterms:modified xsi:type="dcterms:W3CDTF">2020-04-06T11:32:58Z</dcterms:modified>
</cp:coreProperties>
</file>